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7"/>
  </p:notes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Anton" charset="1" panose="00000500000000000000"/>
      <p:regular r:id="rId11"/>
    </p:embeddedFont>
    <p:embeddedFont>
      <p:font typeface="Anton Italics" charset="1" panose="00000500000000000000"/>
      <p:regular r:id="rId12"/>
    </p:embeddedFont>
    <p:embeddedFont>
      <p:font typeface="TT Rounds Condensed" charset="1" panose="02000506030000020003"/>
      <p:regular r:id="rId13"/>
    </p:embeddedFont>
    <p:embeddedFont>
      <p:font typeface="TT Rounds Condensed Bold" charset="1" panose="02000806030000020003"/>
      <p:regular r:id="rId14"/>
    </p:embeddedFont>
    <p:embeddedFont>
      <p:font typeface="TT Rounds Condensed Italics" charset="1" panose="02000506030000090003"/>
      <p:regular r:id="rId15"/>
    </p:embeddedFont>
    <p:embeddedFont>
      <p:font typeface="TT Rounds Condensed Bold Italics" charset="1" panose="02000806030000090003"/>
      <p:regular r:id="rId16"/>
    </p:embeddedFont>
    <p:embeddedFont>
      <p:font typeface="TT Rounds Condensed Thin" charset="1" panose="02000503020000020003"/>
      <p:regular r:id="rId17"/>
    </p:embeddedFont>
    <p:embeddedFont>
      <p:font typeface="TT Rounds Condensed Thin Italics" charset="1" panose="02000503020000090003"/>
      <p:regular r:id="rId18"/>
    </p:embeddedFont>
    <p:embeddedFont>
      <p:font typeface="TT Rounds Condensed Heavy" charset="1" panose="02000506030000020003"/>
      <p:regular r:id="rId19"/>
    </p:embeddedFont>
    <p:embeddedFont>
      <p:font typeface="TT Rounds Condensed Heavy Italics" charset="1" panose="02000506000000090003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Antonio" charset="1" panose="02000503000000000000"/>
      <p:regular r:id="rId27"/>
    </p:embeddedFont>
    <p:embeddedFont>
      <p:font typeface="Antonio Bold" charset="1" panose="02000803000000000000"/>
      <p:regular r:id="rId28"/>
    </p:embeddedFont>
    <p:embeddedFont>
      <p:font typeface="Antonio Italics" charset="1" panose="02000503000000000000"/>
      <p:regular r:id="rId29"/>
    </p:embeddedFont>
    <p:embeddedFont>
      <p:font typeface="Antonio Bold Italics" charset="1" panose="02000803000000000000"/>
      <p:regular r:id="rId30"/>
    </p:embeddedFont>
    <p:embeddedFont>
      <p:font typeface="Antonio Light" charset="1" panose="02000303000000000000"/>
      <p:regular r:id="rId31"/>
    </p:embeddedFont>
    <p:embeddedFont>
      <p:font typeface="Antonio Light Italics" charset="1" panose="02000303000000000000"/>
      <p:regular r:id="rId32"/>
    </p:embeddedFont>
    <p:embeddedFont>
      <p:font typeface="Antonio Ultra-Bold" charset="1" panose="02000803000000000000"/>
      <p:regular r:id="rId33"/>
    </p:embeddedFont>
    <p:embeddedFont>
      <p:font typeface="Antonio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66" Target="slides/slide32.xml" Type="http://schemas.openxmlformats.org/officeDocument/2006/relationships/slide"/><Relationship Id="rId67" Target="slides/slide33.xml" Type="http://schemas.openxmlformats.org/officeDocument/2006/relationships/slide"/><Relationship Id="rId68" Target="slides/slide34.xml" Type="http://schemas.openxmlformats.org/officeDocument/2006/relationships/slide"/><Relationship Id="rId69" Target="slides/slide35.xml" Type="http://schemas.openxmlformats.org/officeDocument/2006/relationships/slide"/><Relationship Id="rId7" Target="fonts/font7.fntdata" Type="http://schemas.openxmlformats.org/officeDocument/2006/relationships/font"/><Relationship Id="rId70" Target="slides/slide36.xml" Type="http://schemas.openxmlformats.org/officeDocument/2006/relationships/slide"/><Relationship Id="rId71" Target="slides/slide37.xml" Type="http://schemas.openxmlformats.org/officeDocument/2006/relationships/slide"/><Relationship Id="rId72" Target="slides/slide38.xml" Type="http://schemas.openxmlformats.org/officeDocument/2006/relationships/slide"/><Relationship Id="rId73" Target="slides/slide39.xml" Type="http://schemas.openxmlformats.org/officeDocument/2006/relationships/slide"/><Relationship Id="rId74" Target="slides/slide40.xml" Type="http://schemas.openxmlformats.org/officeDocument/2006/relationships/slide"/><Relationship Id="rId75" Target="slides/slide41.xml" Type="http://schemas.openxmlformats.org/officeDocument/2006/relationships/slide"/><Relationship Id="rId76" Target="slides/slide42.xml" Type="http://schemas.openxmlformats.org/officeDocument/2006/relationships/slide"/><Relationship Id="rId77" Target="notesMasters/notesMaster1.xml" Type="http://schemas.openxmlformats.org/officeDocument/2006/relationships/notesMaster"/><Relationship Id="rId78" Target="theme/theme2.xml" Type="http://schemas.openxmlformats.org/officeDocument/2006/relationships/theme"/><Relationship Id="rId79" Target="notesSlides/notesSlide1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2.xml" Type="http://schemas.openxmlformats.org/officeDocument/2006/relationships/notesSlide"/><Relationship Id="rId81" Target="notesSlides/notesSlide3.xml" Type="http://schemas.openxmlformats.org/officeDocument/2006/relationships/notesSlide"/><Relationship Id="rId82" Target="notesSlides/notesSlide4.xml" Type="http://schemas.openxmlformats.org/officeDocument/2006/relationships/notesSlide"/><Relationship Id="rId83" Target="notesSlides/notesSlide5.xml" Type="http://schemas.openxmlformats.org/officeDocument/2006/relationships/notesSlide"/><Relationship Id="rId84" Target="notesSlides/notesSlide6.xml" Type="http://schemas.openxmlformats.org/officeDocument/2006/relationships/notesSlide"/><Relationship Id="rId85" Target="notesSlides/notesSlide7.xml" Type="http://schemas.openxmlformats.org/officeDocument/2006/relationships/notesSlide"/><Relationship Id="rId86" Target="notesSlides/notesSlide8.xml" Type="http://schemas.openxmlformats.org/officeDocument/2006/relationships/notesSlide"/><Relationship Id="rId87" Target="notesSlides/notesSlide9.xml" Type="http://schemas.openxmlformats.org/officeDocument/2006/relationships/notesSlide"/><Relationship Id="rId88" Target="notesSlides/notesSlide10.xml" Type="http://schemas.openxmlformats.org/officeDocument/2006/relationships/notesSlide"/><Relationship Id="rId89" Target="notesSlides/notesSlide11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12.xml" Type="http://schemas.openxmlformats.org/officeDocument/2006/relationships/notesSlide"/><Relationship Id="rId91" Target="notesSlides/notesSlide13.xml" Type="http://schemas.openxmlformats.org/officeDocument/2006/relationships/notesSlide"/><Relationship Id="rId92" Target="notesSlides/notesSlide14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media/image15.png" Type="http://schemas.openxmlformats.org/officeDocument/2006/relationships/image"/><Relationship Id="rId20" Target="../media/image33.png" Type="http://schemas.openxmlformats.org/officeDocument/2006/relationships/image"/><Relationship Id="rId21" Target="../media/image34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6.jpe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6.jpe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6.jpe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6.jpe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3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3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4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4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F2bgHKZFI.mp4" Type="http://schemas.openxmlformats.org/officeDocument/2006/relationships/video"/><Relationship Id="rId4" Target="../media/VAF2bgHKZFI.mp4" Type="http://schemas.microsoft.com/office/2007/relationships/media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800" t="0" r="-2294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90181" y="-274989"/>
            <a:ext cx="16096591" cy="12400974"/>
            <a:chOff x="0" y="0"/>
            <a:chExt cx="7912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1267" cy="609600"/>
            </a:xfrm>
            <a:custGeom>
              <a:avLst/>
              <a:gdLst/>
              <a:ahLst/>
              <a:cxnLst/>
              <a:rect r="r" b="b" t="t" l="l"/>
              <a:pathLst>
                <a:path h="609600" w="791267">
                  <a:moveTo>
                    <a:pt x="203200" y="0"/>
                  </a:moveTo>
                  <a:lnTo>
                    <a:pt x="791267" y="0"/>
                  </a:lnTo>
                  <a:lnTo>
                    <a:pt x="588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2E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58806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22751" y="0"/>
            <a:ext cx="1484186" cy="2206416"/>
            <a:chOff x="0" y="0"/>
            <a:chExt cx="812800" cy="1208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08322"/>
            </a:xfrm>
            <a:custGeom>
              <a:avLst/>
              <a:gdLst/>
              <a:ahLst/>
              <a:cxnLst/>
              <a:rect r="r" b="b" t="t" l="l"/>
              <a:pathLst>
                <a:path h="1208322" w="812800">
                  <a:moveTo>
                    <a:pt x="406400" y="120832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208322"/>
                  </a:lnTo>
                  <a:close/>
                </a:path>
              </a:pathLst>
            </a:custGeom>
            <a:solidFill>
              <a:srgbClr val="E64823">
                <a:alpha val="8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48209"/>
              <a:ext cx="558800" cy="59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1257434" y="1268617"/>
            <a:ext cx="614819" cy="937800"/>
            <a:chOff x="0" y="0"/>
            <a:chExt cx="812800" cy="12397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239785"/>
            </a:xfrm>
            <a:custGeom>
              <a:avLst/>
              <a:gdLst/>
              <a:ahLst/>
              <a:cxnLst/>
              <a:rect r="r" b="b" t="t" l="l"/>
              <a:pathLst>
                <a:path h="1239785" w="812800">
                  <a:moveTo>
                    <a:pt x="406400" y="0"/>
                  </a:moveTo>
                  <a:lnTo>
                    <a:pt x="812800" y="1239785"/>
                  </a:lnTo>
                  <a:lnTo>
                    <a:pt x="0" y="12397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2321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537514"/>
              <a:ext cx="558800" cy="613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9521368" y="-1492722"/>
            <a:ext cx="1857465" cy="2761339"/>
            <a:chOff x="0" y="0"/>
            <a:chExt cx="812800" cy="12083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08322"/>
            </a:xfrm>
            <a:custGeom>
              <a:avLst/>
              <a:gdLst/>
              <a:ahLst/>
              <a:cxnLst/>
              <a:rect r="r" b="b" t="t" l="l"/>
              <a:pathLst>
                <a:path h="1208322" w="812800">
                  <a:moveTo>
                    <a:pt x="406400" y="120832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208322"/>
                  </a:lnTo>
                  <a:close/>
                </a:path>
              </a:pathLst>
            </a:custGeom>
            <a:solidFill>
              <a:srgbClr val="FFCA08">
                <a:alpha val="6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48209"/>
              <a:ext cx="558800" cy="59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7336" y="9091134"/>
            <a:ext cx="9607254" cy="2821501"/>
            <a:chOff x="0" y="0"/>
            <a:chExt cx="2075697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5697" cy="609600"/>
            </a:xfrm>
            <a:custGeom>
              <a:avLst/>
              <a:gdLst/>
              <a:ahLst/>
              <a:cxnLst/>
              <a:rect r="r" b="b" t="t" l="l"/>
              <a:pathLst>
                <a:path h="609600" w="2075697">
                  <a:moveTo>
                    <a:pt x="203200" y="0"/>
                  </a:moveTo>
                  <a:lnTo>
                    <a:pt x="2075697" y="0"/>
                  </a:lnTo>
                  <a:lnTo>
                    <a:pt x="187249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A6F0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187249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623049" y="9273381"/>
            <a:ext cx="5436074" cy="1602820"/>
            <a:chOff x="0" y="0"/>
            <a:chExt cx="2067500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7500" cy="609600"/>
            </a:xfrm>
            <a:custGeom>
              <a:avLst/>
              <a:gdLst/>
              <a:ahLst/>
              <a:cxnLst/>
              <a:rect r="r" b="b" t="t" l="l"/>
              <a:pathLst>
                <a:path h="609600" w="2067500">
                  <a:moveTo>
                    <a:pt x="203200" y="0"/>
                  </a:moveTo>
                  <a:lnTo>
                    <a:pt x="2067500" y="0"/>
                  </a:lnTo>
                  <a:lnTo>
                    <a:pt x="18643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18643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23829" y="-801410"/>
            <a:ext cx="5436074" cy="1602820"/>
            <a:chOff x="0" y="0"/>
            <a:chExt cx="2067500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7500" cy="609600"/>
            </a:xfrm>
            <a:custGeom>
              <a:avLst/>
              <a:gdLst/>
              <a:ahLst/>
              <a:cxnLst/>
              <a:rect r="r" b="b" t="t" l="l"/>
              <a:pathLst>
                <a:path h="609600" w="2067500">
                  <a:moveTo>
                    <a:pt x="203200" y="0"/>
                  </a:moveTo>
                  <a:lnTo>
                    <a:pt x="2067500" y="0"/>
                  </a:lnTo>
                  <a:lnTo>
                    <a:pt x="18643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18643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786908" y="8289724"/>
            <a:ext cx="4272215" cy="1602820"/>
            <a:chOff x="0" y="0"/>
            <a:chExt cx="1624850" cy="60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4850" cy="609600"/>
            </a:xfrm>
            <a:custGeom>
              <a:avLst/>
              <a:gdLst/>
              <a:ahLst/>
              <a:cxnLst/>
              <a:rect r="r" b="b" t="t" l="l"/>
              <a:pathLst>
                <a:path h="609600" w="1624850">
                  <a:moveTo>
                    <a:pt x="203200" y="0"/>
                  </a:moveTo>
                  <a:lnTo>
                    <a:pt x="1624850" y="0"/>
                  </a:lnTo>
                  <a:lnTo>
                    <a:pt x="14216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C7016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142165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64844" y="-1076399"/>
            <a:ext cx="4272215" cy="1602820"/>
            <a:chOff x="0" y="0"/>
            <a:chExt cx="1624850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24850" cy="609600"/>
            </a:xfrm>
            <a:custGeom>
              <a:avLst/>
              <a:gdLst/>
              <a:ahLst/>
              <a:cxnLst/>
              <a:rect r="r" b="b" t="t" l="l"/>
              <a:pathLst>
                <a:path h="609600" w="1624850">
                  <a:moveTo>
                    <a:pt x="203200" y="0"/>
                  </a:moveTo>
                  <a:lnTo>
                    <a:pt x="1624850" y="0"/>
                  </a:lnTo>
                  <a:lnTo>
                    <a:pt x="14216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142165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1191252" y="8664040"/>
            <a:ext cx="5265500" cy="2821501"/>
            <a:chOff x="0" y="0"/>
            <a:chExt cx="1137639" cy="609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7639" cy="609600"/>
            </a:xfrm>
            <a:custGeom>
              <a:avLst/>
              <a:gdLst/>
              <a:ahLst/>
              <a:cxnLst/>
              <a:rect r="r" b="b" t="t" l="l"/>
              <a:pathLst>
                <a:path h="609600" w="1137639">
                  <a:moveTo>
                    <a:pt x="203200" y="0"/>
                  </a:moveTo>
                  <a:lnTo>
                    <a:pt x="1137639" y="0"/>
                  </a:lnTo>
                  <a:lnTo>
                    <a:pt x="93443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93443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268505" y="7892099"/>
            <a:ext cx="786085" cy="1199035"/>
            <a:chOff x="0" y="0"/>
            <a:chExt cx="812800" cy="123978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1239785"/>
            </a:xfrm>
            <a:custGeom>
              <a:avLst/>
              <a:gdLst/>
              <a:ahLst/>
              <a:cxnLst/>
              <a:rect r="r" b="b" t="t" l="l"/>
              <a:pathLst>
                <a:path h="1239785" w="812800">
                  <a:moveTo>
                    <a:pt x="406400" y="0"/>
                  </a:moveTo>
                  <a:lnTo>
                    <a:pt x="812800" y="1239785"/>
                  </a:lnTo>
                  <a:lnTo>
                    <a:pt x="0" y="12397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3540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537514"/>
              <a:ext cx="558800" cy="613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1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097600" y="4499109"/>
            <a:ext cx="6388561" cy="251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59"/>
              </a:lnSpc>
            </a:pPr>
            <a:r>
              <a:rPr lang="en-US" sz="8499" spc="968">
                <a:solidFill>
                  <a:srgbClr val="FFFFFF"/>
                </a:solidFill>
                <a:latin typeface="Anton Bold"/>
              </a:rPr>
              <a:t>BUSINESS </a:t>
            </a:r>
          </a:p>
          <a:p>
            <a:pPr algn="just">
              <a:lnSpc>
                <a:spcPts val="9859"/>
              </a:lnSpc>
            </a:pPr>
            <a:r>
              <a:rPr lang="en-US" sz="8499" spc="968">
                <a:solidFill>
                  <a:srgbClr val="FFFFFF"/>
                </a:solidFill>
                <a:latin typeface="Anton Bold"/>
              </a:rPr>
              <a:t>REVIEWS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90087" y="5027593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90087" y="5143500"/>
            <a:ext cx="3176265" cy="4364486"/>
            <a:chOff x="0" y="0"/>
            <a:chExt cx="4235020" cy="58193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35069" cy="5819267"/>
            </a:xfrm>
            <a:custGeom>
              <a:avLst/>
              <a:gdLst/>
              <a:ahLst/>
              <a:cxnLst/>
              <a:rect r="r" b="b" t="t" l="l"/>
              <a:pathLst>
                <a:path h="5819267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19267"/>
                  </a:lnTo>
                  <a:lnTo>
                    <a:pt x="0" y="5819267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75288" y="7573987"/>
            <a:ext cx="2571944" cy="181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Challenges</a:t>
            </a:r>
          </a:p>
          <a:p>
            <a:pPr algn="ct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 Bold"/>
              </a:rPr>
              <a:t>&amp;</a:t>
            </a:r>
          </a:p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Benefits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38955" y="5029447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497257" y="5044440"/>
            <a:ext cx="3176265" cy="4390726"/>
            <a:chOff x="0" y="0"/>
            <a:chExt cx="4235020" cy="58543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588697" y="7222957"/>
            <a:ext cx="2993385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Key Components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90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90087" y="5027593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90087" y="5143500"/>
            <a:ext cx="3176265" cy="4364486"/>
            <a:chOff x="0" y="0"/>
            <a:chExt cx="4235020" cy="58193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35069" cy="5819267"/>
            </a:xfrm>
            <a:custGeom>
              <a:avLst/>
              <a:gdLst/>
              <a:ahLst/>
              <a:cxnLst/>
              <a:rect r="r" b="b" t="t" l="l"/>
              <a:pathLst>
                <a:path h="5819267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19267"/>
                  </a:lnTo>
                  <a:lnTo>
                    <a:pt x="0" y="5819267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75288" y="7573987"/>
            <a:ext cx="2571944" cy="181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Challenges</a:t>
            </a:r>
          </a:p>
          <a:p>
            <a:pPr algn="ct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 Bold"/>
              </a:rPr>
              <a:t>&amp;</a:t>
            </a:r>
          </a:p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Benefits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38955" y="5029447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3190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497257" y="5044440"/>
            <a:ext cx="3176265" cy="4390726"/>
            <a:chOff x="0" y="0"/>
            <a:chExt cx="4235020" cy="58543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588697" y="7222957"/>
            <a:ext cx="2993385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Key Components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708293" y="5044440"/>
            <a:ext cx="3176265" cy="3192134"/>
            <a:chOff x="0" y="0"/>
            <a:chExt cx="4235020" cy="42561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2557160" y="504629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937292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4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90087" y="5027593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90087" y="5143500"/>
            <a:ext cx="3176265" cy="4364486"/>
            <a:chOff x="0" y="0"/>
            <a:chExt cx="4235020" cy="58193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35069" cy="5819267"/>
            </a:xfrm>
            <a:custGeom>
              <a:avLst/>
              <a:gdLst/>
              <a:ahLst/>
              <a:cxnLst/>
              <a:rect r="r" b="b" t="t" l="l"/>
              <a:pathLst>
                <a:path h="5819267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19267"/>
                  </a:lnTo>
                  <a:lnTo>
                    <a:pt x="0" y="5819267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375288" y="7573987"/>
            <a:ext cx="2571944" cy="181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Challenges</a:t>
            </a:r>
          </a:p>
          <a:p>
            <a:pPr algn="ct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 Bold"/>
              </a:rPr>
              <a:t>&amp;</a:t>
            </a:r>
          </a:p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Benefits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38955" y="5029447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497257" y="5044440"/>
            <a:ext cx="3176265" cy="4390726"/>
            <a:chOff x="0" y="0"/>
            <a:chExt cx="4235020" cy="58543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588697" y="7222957"/>
            <a:ext cx="2993385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Key Components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708293" y="5044440"/>
            <a:ext cx="3176265" cy="3192134"/>
            <a:chOff x="0" y="0"/>
            <a:chExt cx="4235020" cy="42561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708293" y="5160347"/>
            <a:ext cx="3176265" cy="4364486"/>
            <a:chOff x="0" y="0"/>
            <a:chExt cx="4235020" cy="58193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35069" cy="5819267"/>
            </a:xfrm>
            <a:custGeom>
              <a:avLst/>
              <a:gdLst/>
              <a:ahLst/>
              <a:cxnLst/>
              <a:rect r="r" b="b" t="t" l="l"/>
              <a:pathLst>
                <a:path h="5819267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19267"/>
                  </a:lnTo>
                  <a:lnTo>
                    <a:pt x="0" y="5819267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993494" y="7590833"/>
            <a:ext cx="257194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Demo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2557160" y="504629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190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37292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4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97523" y="2535838"/>
            <a:ext cx="5961777" cy="5950937"/>
          </a:xfrm>
          <a:custGeom>
            <a:avLst/>
            <a:gdLst/>
            <a:ahLst/>
            <a:cxnLst/>
            <a:rect r="r" b="b" t="t" l="l"/>
            <a:pathLst>
              <a:path h="5950937" w="5961777">
                <a:moveTo>
                  <a:pt x="0" y="0"/>
                </a:moveTo>
                <a:lnTo>
                  <a:pt x="5961777" y="0"/>
                </a:lnTo>
                <a:lnTo>
                  <a:pt x="5961777" y="5950937"/>
                </a:lnTo>
                <a:lnTo>
                  <a:pt x="0" y="595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63625"/>
            <a:ext cx="8317180" cy="81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 spc="-49">
                <a:solidFill>
                  <a:srgbClr val="ED7D31"/>
                </a:solidFill>
                <a:latin typeface="TT Rounds Condensed Bold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5838"/>
            <a:ext cx="968485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  <a:spcBef>
                <a:spcPct val="0"/>
              </a:spcBef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Process and analyze Yelp business review data to gain insights into customer sentiment, business performance, and industry trends.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959" y="4583032"/>
            <a:ext cx="8138041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Technology Stack:</a:t>
            </a:r>
          </a:p>
          <a:p>
            <a:pPr>
              <a:lnSpc>
                <a:spcPts val="4320"/>
              </a:lnSpc>
              <a:spcBef>
                <a:spcPct val="0"/>
              </a:spcBef>
            </a:pP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Python</a:t>
            </a: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Kafka</a:t>
            </a: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AWS services (DynamoDB, S3, Redshift)</a:t>
            </a: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PySpark</a:t>
            </a: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AWS Lambda</a:t>
            </a: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    Power BI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03" y="4756953"/>
            <a:ext cx="1750536" cy="813207"/>
          </a:xfrm>
          <a:custGeom>
            <a:avLst/>
            <a:gdLst/>
            <a:ahLst/>
            <a:cxnLst/>
            <a:rect r="r" b="b" t="t" l="l"/>
            <a:pathLst>
              <a:path h="813207" w="1750536">
                <a:moveTo>
                  <a:pt x="0" y="0"/>
                </a:moveTo>
                <a:lnTo>
                  <a:pt x="1750536" y="0"/>
                </a:lnTo>
                <a:lnTo>
                  <a:pt x="1750536" y="813207"/>
                </a:lnTo>
                <a:lnTo>
                  <a:pt x="0" y="81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5" t="-14473" r="-5889" b="-130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6269" y="4784360"/>
            <a:ext cx="2317003" cy="762505"/>
          </a:xfrm>
          <a:custGeom>
            <a:avLst/>
            <a:gdLst/>
            <a:ahLst/>
            <a:cxnLst/>
            <a:rect r="r" b="b" t="t" l="l"/>
            <a:pathLst>
              <a:path h="762505" w="2317003">
                <a:moveTo>
                  <a:pt x="0" y="0"/>
                </a:moveTo>
                <a:lnTo>
                  <a:pt x="2317003" y="0"/>
                </a:lnTo>
                <a:lnTo>
                  <a:pt x="2317003" y="762504"/>
                </a:lnTo>
                <a:lnTo>
                  <a:pt x="0" y="76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357116" y="6412140"/>
            <a:ext cx="773825" cy="735898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7525181" y="3626090"/>
            <a:ext cx="7962751" cy="4781242"/>
            <a:chOff x="0" y="0"/>
            <a:chExt cx="70279316" cy="42199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79313" cy="42199288"/>
            </a:xfrm>
            <a:custGeom>
              <a:avLst/>
              <a:gdLst/>
              <a:ahLst/>
              <a:cxnLst/>
              <a:rect r="r" b="b" t="t" l="l"/>
              <a:pathLst>
                <a:path h="42199288" w="70279313">
                  <a:moveTo>
                    <a:pt x="387388" y="0"/>
                  </a:moveTo>
                  <a:lnTo>
                    <a:pt x="69891926" y="0"/>
                  </a:lnTo>
                  <a:cubicBezTo>
                    <a:pt x="70105873" y="0"/>
                    <a:pt x="70279313" y="173439"/>
                    <a:pt x="70279313" y="387388"/>
                  </a:cubicBezTo>
                  <a:lnTo>
                    <a:pt x="70279313" y="41811901"/>
                  </a:lnTo>
                  <a:cubicBezTo>
                    <a:pt x="70279313" y="42025847"/>
                    <a:pt x="70105873" y="42199288"/>
                    <a:pt x="69891926" y="42199288"/>
                  </a:cubicBezTo>
                  <a:lnTo>
                    <a:pt x="387388" y="42199288"/>
                  </a:lnTo>
                  <a:cubicBezTo>
                    <a:pt x="173439" y="42199288"/>
                    <a:pt x="0" y="42025847"/>
                    <a:pt x="0" y="41811901"/>
                  </a:cubicBezTo>
                  <a:lnTo>
                    <a:pt x="0" y="387388"/>
                  </a:lnTo>
                  <a:cubicBezTo>
                    <a:pt x="0" y="173439"/>
                    <a:pt x="173439" y="0"/>
                    <a:pt x="387388" y="0"/>
                  </a:cubicBezTo>
                  <a:close/>
                </a:path>
              </a:pathLst>
            </a:custGeom>
            <a:solidFill>
              <a:srgbClr val="5D544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625881" y="6816518"/>
            <a:ext cx="4832362" cy="1438414"/>
            <a:chOff x="0" y="0"/>
            <a:chExt cx="42650472" cy="126954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650473" cy="12695454"/>
            </a:xfrm>
            <a:custGeom>
              <a:avLst/>
              <a:gdLst/>
              <a:ahLst/>
              <a:cxnLst/>
              <a:rect r="r" b="b" t="t" l="l"/>
              <a:pathLst>
                <a:path h="12695454" w="42650473">
                  <a:moveTo>
                    <a:pt x="1251639" y="0"/>
                  </a:moveTo>
                  <a:lnTo>
                    <a:pt x="41398834" y="0"/>
                  </a:lnTo>
                  <a:cubicBezTo>
                    <a:pt x="42090094" y="0"/>
                    <a:pt x="42650473" y="560378"/>
                    <a:pt x="42650473" y="1251639"/>
                  </a:cubicBezTo>
                  <a:lnTo>
                    <a:pt x="42650473" y="11443815"/>
                  </a:lnTo>
                  <a:cubicBezTo>
                    <a:pt x="42650473" y="11775770"/>
                    <a:pt x="42518605" y="12094129"/>
                    <a:pt x="42283875" y="12328857"/>
                  </a:cubicBezTo>
                  <a:cubicBezTo>
                    <a:pt x="42049148" y="12563585"/>
                    <a:pt x="41730789" y="12695454"/>
                    <a:pt x="41398834" y="12695454"/>
                  </a:cubicBezTo>
                  <a:lnTo>
                    <a:pt x="1251639" y="12695454"/>
                  </a:lnTo>
                  <a:cubicBezTo>
                    <a:pt x="560378" y="12695454"/>
                    <a:pt x="0" y="12135076"/>
                    <a:pt x="0" y="11443815"/>
                  </a:cubicBezTo>
                  <a:lnTo>
                    <a:pt x="0" y="1251639"/>
                  </a:lnTo>
                  <a:cubicBezTo>
                    <a:pt x="0" y="919684"/>
                    <a:pt x="131869" y="601325"/>
                    <a:pt x="366597" y="366597"/>
                  </a:cubicBezTo>
                  <a:cubicBezTo>
                    <a:pt x="601325" y="131869"/>
                    <a:pt x="919684" y="0"/>
                    <a:pt x="1251639" y="0"/>
                  </a:cubicBezTo>
                  <a:close/>
                </a:path>
              </a:pathLst>
            </a:custGeom>
            <a:solidFill>
              <a:srgbClr val="8B7452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AutoShape 9" id="9"/>
          <p:cNvSpPr/>
          <p:nvPr/>
        </p:nvSpPr>
        <p:spPr>
          <a:xfrm>
            <a:off x="15241327" y="5165612"/>
            <a:ext cx="424942" cy="0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19913" y="4608590"/>
            <a:ext cx="923264" cy="1114044"/>
          </a:xfrm>
          <a:custGeom>
            <a:avLst/>
            <a:gdLst/>
            <a:ahLst/>
            <a:cxnLst/>
            <a:rect r="r" b="b" t="t" l="l"/>
            <a:pathLst>
              <a:path h="1114044" w="923264">
                <a:moveTo>
                  <a:pt x="0" y="0"/>
                </a:moveTo>
                <a:lnTo>
                  <a:pt x="923264" y="0"/>
                </a:lnTo>
                <a:lnTo>
                  <a:pt x="923264" y="1114044"/>
                </a:lnTo>
                <a:lnTo>
                  <a:pt x="0" y="1114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9670010" y="5163557"/>
            <a:ext cx="1649904" cy="2055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2" id="12"/>
          <p:cNvSpPr/>
          <p:nvPr/>
        </p:nvSpPr>
        <p:spPr>
          <a:xfrm>
            <a:off x="12243177" y="5165612"/>
            <a:ext cx="1070290" cy="0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71118" y="7148038"/>
            <a:ext cx="719645" cy="786497"/>
          </a:xfrm>
          <a:custGeom>
            <a:avLst/>
            <a:gdLst/>
            <a:ahLst/>
            <a:cxnLst/>
            <a:rect r="r" b="b" t="t" l="l"/>
            <a:pathLst>
              <a:path h="786497" w="719645">
                <a:moveTo>
                  <a:pt x="0" y="0"/>
                </a:moveTo>
                <a:lnTo>
                  <a:pt x="719645" y="0"/>
                </a:lnTo>
                <a:lnTo>
                  <a:pt x="719645" y="786497"/>
                </a:lnTo>
                <a:lnTo>
                  <a:pt x="0" y="786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4728" y="7158382"/>
            <a:ext cx="638386" cy="776153"/>
          </a:xfrm>
          <a:custGeom>
            <a:avLst/>
            <a:gdLst/>
            <a:ahLst/>
            <a:cxnLst/>
            <a:rect r="r" b="b" t="t" l="l"/>
            <a:pathLst>
              <a:path h="776153" w="638386">
                <a:moveTo>
                  <a:pt x="0" y="0"/>
                </a:moveTo>
                <a:lnTo>
                  <a:pt x="638386" y="0"/>
                </a:lnTo>
                <a:lnTo>
                  <a:pt x="638386" y="776153"/>
                </a:lnTo>
                <a:lnTo>
                  <a:pt x="0" y="7761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623921" y="6412140"/>
            <a:ext cx="733195" cy="746242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6" id="16"/>
          <p:cNvSpPr/>
          <p:nvPr/>
        </p:nvSpPr>
        <p:spPr>
          <a:xfrm>
            <a:off x="1770388" y="5163557"/>
            <a:ext cx="1462815" cy="0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02420" y="4629573"/>
            <a:ext cx="1067968" cy="1067968"/>
          </a:xfrm>
          <a:custGeom>
            <a:avLst/>
            <a:gdLst/>
            <a:ahLst/>
            <a:cxnLst/>
            <a:rect r="r" b="b" t="t" l="l"/>
            <a:pathLst>
              <a:path h="1067968" w="1067968">
                <a:moveTo>
                  <a:pt x="0" y="0"/>
                </a:moveTo>
                <a:lnTo>
                  <a:pt x="1067968" y="0"/>
                </a:lnTo>
                <a:lnTo>
                  <a:pt x="1067968" y="1067968"/>
                </a:lnTo>
                <a:lnTo>
                  <a:pt x="0" y="1067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0196" y="5520055"/>
            <a:ext cx="254435" cy="254753"/>
          </a:xfrm>
          <a:custGeom>
            <a:avLst/>
            <a:gdLst/>
            <a:ahLst/>
            <a:cxnLst/>
            <a:rect r="r" b="b" t="t" l="l"/>
            <a:pathLst>
              <a:path h="254753" w="254435">
                <a:moveTo>
                  <a:pt x="0" y="0"/>
                </a:moveTo>
                <a:lnTo>
                  <a:pt x="254434" y="0"/>
                </a:lnTo>
                <a:lnTo>
                  <a:pt x="254434" y="254753"/>
                </a:lnTo>
                <a:lnTo>
                  <a:pt x="0" y="2547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1453807" y="5181311"/>
            <a:ext cx="2964148" cy="25936"/>
          </a:xfrm>
          <a:custGeom>
            <a:avLst/>
            <a:gdLst/>
            <a:ahLst/>
            <a:cxnLst/>
            <a:rect r="r" b="b" t="t" l="l"/>
            <a:pathLst>
              <a:path h="25936" w="2964148">
                <a:moveTo>
                  <a:pt x="0" y="0"/>
                </a:moveTo>
                <a:lnTo>
                  <a:pt x="2964148" y="0"/>
                </a:lnTo>
                <a:lnTo>
                  <a:pt x="2964148" y="25936"/>
                </a:lnTo>
                <a:lnTo>
                  <a:pt x="0" y="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6056075" y="5181311"/>
            <a:ext cx="2964148" cy="25936"/>
          </a:xfrm>
          <a:custGeom>
            <a:avLst/>
            <a:gdLst/>
            <a:ahLst/>
            <a:cxnLst/>
            <a:rect r="r" b="b" t="t" l="l"/>
            <a:pathLst>
              <a:path h="25936" w="2964148">
                <a:moveTo>
                  <a:pt x="0" y="0"/>
                </a:moveTo>
                <a:lnTo>
                  <a:pt x="2964148" y="0"/>
                </a:lnTo>
                <a:lnTo>
                  <a:pt x="2964148" y="25936"/>
                </a:lnTo>
                <a:lnTo>
                  <a:pt x="0" y="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9004474" y="5095196"/>
            <a:ext cx="2964148" cy="25936"/>
          </a:xfrm>
          <a:custGeom>
            <a:avLst/>
            <a:gdLst/>
            <a:ahLst/>
            <a:cxnLst/>
            <a:rect r="r" b="b" t="t" l="l"/>
            <a:pathLst>
              <a:path h="25936" w="2964148">
                <a:moveTo>
                  <a:pt x="0" y="0"/>
                </a:moveTo>
                <a:lnTo>
                  <a:pt x="2964148" y="0"/>
                </a:lnTo>
                <a:lnTo>
                  <a:pt x="2964148" y="25936"/>
                </a:lnTo>
                <a:lnTo>
                  <a:pt x="0" y="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1666025" y="5197651"/>
            <a:ext cx="2964148" cy="25936"/>
          </a:xfrm>
          <a:custGeom>
            <a:avLst/>
            <a:gdLst/>
            <a:ahLst/>
            <a:cxnLst/>
            <a:rect r="r" b="b" t="t" l="l"/>
            <a:pathLst>
              <a:path h="25936" w="2964148">
                <a:moveTo>
                  <a:pt x="0" y="0"/>
                </a:moveTo>
                <a:lnTo>
                  <a:pt x="2964148" y="0"/>
                </a:lnTo>
                <a:lnTo>
                  <a:pt x="2964148" y="25936"/>
                </a:lnTo>
                <a:lnTo>
                  <a:pt x="0" y="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4018826" y="5197651"/>
            <a:ext cx="2964148" cy="25936"/>
          </a:xfrm>
          <a:custGeom>
            <a:avLst/>
            <a:gdLst/>
            <a:ahLst/>
            <a:cxnLst/>
            <a:rect r="r" b="b" t="t" l="l"/>
            <a:pathLst>
              <a:path h="25936" w="2964148">
                <a:moveTo>
                  <a:pt x="0" y="0"/>
                </a:moveTo>
                <a:lnTo>
                  <a:pt x="2964149" y="0"/>
                </a:lnTo>
                <a:lnTo>
                  <a:pt x="2964149" y="25936"/>
                </a:lnTo>
                <a:lnTo>
                  <a:pt x="0" y="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409" y="2584532"/>
            <a:ext cx="2978327" cy="692508"/>
            <a:chOff x="0" y="0"/>
            <a:chExt cx="3062993" cy="7121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62993" cy="712194"/>
            </a:xfrm>
            <a:custGeom>
              <a:avLst/>
              <a:gdLst/>
              <a:ahLst/>
              <a:cxnLst/>
              <a:rect r="r" b="b" t="t" l="l"/>
              <a:pathLst>
                <a:path h="712194" w="3062993">
                  <a:moveTo>
                    <a:pt x="0" y="0"/>
                  </a:moveTo>
                  <a:lnTo>
                    <a:pt x="2859793" y="0"/>
                  </a:lnTo>
                  <a:lnTo>
                    <a:pt x="3062993" y="356097"/>
                  </a:lnTo>
                  <a:lnTo>
                    <a:pt x="2859793" y="712194"/>
                  </a:lnTo>
                  <a:lnTo>
                    <a:pt x="0" y="712194"/>
                  </a:lnTo>
                  <a:lnTo>
                    <a:pt x="203200" y="356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9525"/>
              <a:ext cx="2808993" cy="721719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987736" y="2584532"/>
            <a:ext cx="4628204" cy="708849"/>
            <a:chOff x="0" y="0"/>
            <a:chExt cx="4759772" cy="72899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9771" cy="728999"/>
            </a:xfrm>
            <a:custGeom>
              <a:avLst/>
              <a:gdLst/>
              <a:ahLst/>
              <a:cxnLst/>
              <a:rect r="r" b="b" t="t" l="l"/>
              <a:pathLst>
                <a:path h="728999" w="4759771">
                  <a:moveTo>
                    <a:pt x="0" y="0"/>
                  </a:moveTo>
                  <a:lnTo>
                    <a:pt x="4556571" y="0"/>
                  </a:lnTo>
                  <a:lnTo>
                    <a:pt x="4759771" y="364500"/>
                  </a:lnTo>
                  <a:lnTo>
                    <a:pt x="4556571" y="728999"/>
                  </a:lnTo>
                  <a:lnTo>
                    <a:pt x="0" y="728999"/>
                  </a:lnTo>
                  <a:lnTo>
                    <a:pt x="203200" y="36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9525"/>
              <a:ext cx="4505772" cy="738524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590004" y="2584532"/>
            <a:ext cx="2948399" cy="708849"/>
            <a:chOff x="0" y="0"/>
            <a:chExt cx="3032214" cy="72899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32214" cy="728999"/>
            </a:xfrm>
            <a:custGeom>
              <a:avLst/>
              <a:gdLst/>
              <a:ahLst/>
              <a:cxnLst/>
              <a:rect r="r" b="b" t="t" l="l"/>
              <a:pathLst>
                <a:path h="728999" w="3032214">
                  <a:moveTo>
                    <a:pt x="0" y="0"/>
                  </a:moveTo>
                  <a:lnTo>
                    <a:pt x="2829014" y="0"/>
                  </a:lnTo>
                  <a:lnTo>
                    <a:pt x="3032214" y="364500"/>
                  </a:lnTo>
                  <a:lnTo>
                    <a:pt x="2829014" y="728999"/>
                  </a:lnTo>
                  <a:lnTo>
                    <a:pt x="0" y="728999"/>
                  </a:lnTo>
                  <a:lnTo>
                    <a:pt x="203200" y="36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9525"/>
              <a:ext cx="2778214" cy="738524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38403" y="2584532"/>
            <a:ext cx="2687487" cy="708849"/>
            <a:chOff x="0" y="0"/>
            <a:chExt cx="2763885" cy="7289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763885" cy="728999"/>
            </a:xfrm>
            <a:custGeom>
              <a:avLst/>
              <a:gdLst/>
              <a:ahLst/>
              <a:cxnLst/>
              <a:rect r="r" b="b" t="t" l="l"/>
              <a:pathLst>
                <a:path h="728999" w="2763885">
                  <a:moveTo>
                    <a:pt x="0" y="0"/>
                  </a:moveTo>
                  <a:lnTo>
                    <a:pt x="2560685" y="0"/>
                  </a:lnTo>
                  <a:lnTo>
                    <a:pt x="2763885" y="364500"/>
                  </a:lnTo>
                  <a:lnTo>
                    <a:pt x="2560685" y="728999"/>
                  </a:lnTo>
                  <a:lnTo>
                    <a:pt x="0" y="728999"/>
                  </a:lnTo>
                  <a:lnTo>
                    <a:pt x="203200" y="36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77800" y="-9525"/>
              <a:ext cx="2509885" cy="738524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212922" y="2584532"/>
            <a:ext cx="2541478" cy="715995"/>
            <a:chOff x="0" y="0"/>
            <a:chExt cx="2613725" cy="73634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613725" cy="736349"/>
            </a:xfrm>
            <a:custGeom>
              <a:avLst/>
              <a:gdLst/>
              <a:ahLst/>
              <a:cxnLst/>
              <a:rect r="r" b="b" t="t" l="l"/>
              <a:pathLst>
                <a:path h="736349" w="2613725">
                  <a:moveTo>
                    <a:pt x="0" y="0"/>
                  </a:moveTo>
                  <a:lnTo>
                    <a:pt x="2410525" y="0"/>
                  </a:lnTo>
                  <a:lnTo>
                    <a:pt x="2613725" y="368175"/>
                  </a:lnTo>
                  <a:lnTo>
                    <a:pt x="2410525" y="736349"/>
                  </a:lnTo>
                  <a:lnTo>
                    <a:pt x="0" y="736349"/>
                  </a:lnTo>
                  <a:lnTo>
                    <a:pt x="203200" y="368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77800" y="-9525"/>
              <a:ext cx="2359725" cy="745874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754400" y="2584532"/>
            <a:ext cx="2533600" cy="708849"/>
            <a:chOff x="0" y="0"/>
            <a:chExt cx="2605624" cy="72899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05624" cy="728999"/>
            </a:xfrm>
            <a:custGeom>
              <a:avLst/>
              <a:gdLst/>
              <a:ahLst/>
              <a:cxnLst/>
              <a:rect r="r" b="b" t="t" l="l"/>
              <a:pathLst>
                <a:path h="728999" w="2605624">
                  <a:moveTo>
                    <a:pt x="0" y="0"/>
                  </a:moveTo>
                  <a:lnTo>
                    <a:pt x="2402424" y="0"/>
                  </a:lnTo>
                  <a:lnTo>
                    <a:pt x="2605624" y="364500"/>
                  </a:lnTo>
                  <a:lnTo>
                    <a:pt x="2402424" y="728999"/>
                  </a:lnTo>
                  <a:lnTo>
                    <a:pt x="0" y="728999"/>
                  </a:lnTo>
                  <a:lnTo>
                    <a:pt x="203200" y="36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5E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77800" y="-9525"/>
              <a:ext cx="2351624" cy="738524"/>
            </a:xfrm>
            <a:prstGeom prst="rect">
              <a:avLst/>
            </a:prstGeom>
          </p:spPr>
          <p:txBody>
            <a:bodyPr anchor="ctr" rtlCol="false" tIns="21954" lIns="21954" bIns="21954" rIns="21954"/>
            <a:lstStyle/>
            <a:p>
              <a:pPr algn="ctr">
                <a:lnSpc>
                  <a:spcPts val="72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4983739" y="5163557"/>
            <a:ext cx="599237" cy="2055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43" id="43"/>
          <p:cNvSpPr/>
          <p:nvPr/>
        </p:nvSpPr>
        <p:spPr>
          <a:xfrm flipV="true">
            <a:off x="7268938" y="5163557"/>
            <a:ext cx="895237" cy="2055"/>
          </a:xfrm>
          <a:prstGeom prst="line">
            <a:avLst/>
          </a:prstGeom>
          <a:ln cap="flat" w="19050">
            <a:solidFill>
              <a:srgbClr val="8C3123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2051934" y="7168554"/>
            <a:ext cx="1499003" cy="969110"/>
          </a:xfrm>
          <a:custGeom>
            <a:avLst/>
            <a:gdLst/>
            <a:ahLst/>
            <a:cxnLst/>
            <a:rect r="r" b="b" t="t" l="l"/>
            <a:pathLst>
              <a:path h="969110" w="1499003">
                <a:moveTo>
                  <a:pt x="0" y="0"/>
                </a:moveTo>
                <a:lnTo>
                  <a:pt x="1499003" y="0"/>
                </a:lnTo>
                <a:lnTo>
                  <a:pt x="1499003" y="969110"/>
                </a:lnTo>
                <a:lnTo>
                  <a:pt x="0" y="9691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7087" t="-926" r="-16584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641673" y="7177451"/>
            <a:ext cx="678240" cy="1027836"/>
          </a:xfrm>
          <a:custGeom>
            <a:avLst/>
            <a:gdLst/>
            <a:ahLst/>
            <a:cxnLst/>
            <a:rect r="r" b="b" t="t" l="l"/>
            <a:pathLst>
              <a:path h="1027836" w="678240">
                <a:moveTo>
                  <a:pt x="0" y="0"/>
                </a:moveTo>
                <a:lnTo>
                  <a:pt x="678240" y="0"/>
                </a:lnTo>
                <a:lnTo>
                  <a:pt x="678240" y="1027836"/>
                </a:lnTo>
                <a:lnTo>
                  <a:pt x="0" y="1027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82889" t="-27960" r="-73046" b="-24127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473580" y="6914116"/>
            <a:ext cx="3411670" cy="23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FFFFFF"/>
                </a:solidFill>
                <a:latin typeface="Canva Sans Bold"/>
              </a:rPr>
              <a:t>Data Orchestration &amp; Monitoring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71823" y="5771472"/>
            <a:ext cx="971354" cy="37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3"/>
              </a:lnSpc>
            </a:pPr>
            <a:r>
              <a:rPr lang="en-US" sz="1123">
                <a:solidFill>
                  <a:srgbClr val="FFF59D"/>
                </a:solidFill>
                <a:latin typeface="Canva Sans"/>
              </a:rPr>
              <a:t>AWS S3 -</a:t>
            </a:r>
          </a:p>
          <a:p>
            <a:pPr algn="ctr">
              <a:lnSpc>
                <a:spcPts val="1573"/>
              </a:lnSpc>
              <a:spcBef>
                <a:spcPct val="0"/>
              </a:spcBef>
            </a:pPr>
            <a:r>
              <a:rPr lang="en-US" sz="1123">
                <a:solidFill>
                  <a:srgbClr val="FFF59D"/>
                </a:solidFill>
                <a:latin typeface="Canva Sans"/>
              </a:rPr>
              <a:t>Daily Changes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753791" y="4874330"/>
            <a:ext cx="636006" cy="2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1"/>
              </a:lnSpc>
              <a:spcBef>
                <a:spcPct val="0"/>
              </a:spcBef>
            </a:pPr>
            <a:r>
              <a:rPr lang="en-US" sz="1293">
                <a:solidFill>
                  <a:srgbClr val="FFFFFF"/>
                </a:solidFill>
                <a:latin typeface="Canva Sans Bold"/>
              </a:rPr>
              <a:t>CDC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91149" y="2740935"/>
            <a:ext cx="1814846" cy="3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FFFFFF"/>
                </a:solidFill>
                <a:latin typeface="Canva Sans Bold Italics"/>
              </a:rPr>
              <a:t>Data Source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389403" y="2732680"/>
            <a:ext cx="3824871" cy="3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FFFFFF"/>
                </a:solidFill>
                <a:latin typeface="Canva Sans Bold"/>
              </a:rPr>
              <a:t>Data Ingestion &amp; Preparation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55711" y="2740063"/>
            <a:ext cx="2239792" cy="3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FFFFFF"/>
                </a:solidFill>
                <a:latin typeface="Canva Sans Bold"/>
              </a:rPr>
              <a:t>Data Staging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64802" y="2732680"/>
            <a:ext cx="2354519" cy="34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FFFFFF"/>
                </a:solidFill>
                <a:latin typeface="Canva Sans Bold"/>
              </a:rPr>
              <a:t>Data Processing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32184" y="2723499"/>
            <a:ext cx="2115922" cy="34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2"/>
              </a:lnSpc>
              <a:spcBef>
                <a:spcPct val="0"/>
              </a:spcBef>
            </a:pPr>
            <a:r>
              <a:rPr lang="en-US" sz="2030">
                <a:solidFill>
                  <a:srgbClr val="FFFFFF"/>
                </a:solidFill>
                <a:latin typeface="Canva Sans Bold"/>
              </a:rPr>
              <a:t>Data Warehouse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963950" y="2740063"/>
            <a:ext cx="2227081" cy="34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2"/>
              </a:lnSpc>
              <a:spcBef>
                <a:spcPct val="0"/>
              </a:spcBef>
            </a:pPr>
            <a:r>
              <a:rPr lang="en-US" sz="2030">
                <a:solidFill>
                  <a:srgbClr val="FFFFFF"/>
                </a:solidFill>
                <a:latin typeface="Canva Sans Bold"/>
              </a:rPr>
              <a:t>Data Visulization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91444" y="5839095"/>
            <a:ext cx="1131344" cy="37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3"/>
              </a:lnSpc>
            </a:pPr>
            <a:r>
              <a:rPr lang="en-US" sz="1123">
                <a:solidFill>
                  <a:srgbClr val="FFF59D"/>
                </a:solidFill>
                <a:latin typeface="Canva Sans"/>
              </a:rPr>
              <a:t>Business Review</a:t>
            </a:r>
          </a:p>
          <a:p>
            <a:pPr algn="ctr">
              <a:lnSpc>
                <a:spcPts val="1573"/>
              </a:lnSpc>
              <a:spcBef>
                <a:spcPct val="0"/>
              </a:spcBef>
            </a:pPr>
            <a:r>
              <a:rPr lang="en-US" sz="1123">
                <a:solidFill>
                  <a:srgbClr val="FFF59D"/>
                </a:solidFill>
                <a:latin typeface="Canva Sans"/>
              </a:rPr>
              <a:t>App Simulation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951951" y="5808189"/>
            <a:ext cx="948013" cy="19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3"/>
              </a:lnSpc>
              <a:spcBef>
                <a:spcPct val="0"/>
              </a:spcBef>
            </a:pPr>
            <a:r>
              <a:rPr lang="en-US" sz="1223">
                <a:solidFill>
                  <a:srgbClr val="FFF59D"/>
                </a:solidFill>
                <a:latin typeface="Canva Sans"/>
              </a:rPr>
              <a:t>(Consumer)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90908" y="6233620"/>
            <a:ext cx="732415" cy="17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3"/>
              </a:lnSpc>
              <a:spcBef>
                <a:spcPct val="0"/>
              </a:spcBef>
            </a:pPr>
            <a:r>
              <a:rPr lang="en-US" sz="1123">
                <a:solidFill>
                  <a:srgbClr val="3F3F3F"/>
                </a:solidFill>
                <a:latin typeface="Canva Sans"/>
              </a:rPr>
              <a:t>(Producer)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214274" y="3751125"/>
            <a:ext cx="2307702" cy="23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350">
                <a:solidFill>
                  <a:srgbClr val="FFFFFF"/>
                </a:solidFill>
                <a:latin typeface="Canva Sans Bold"/>
              </a:rPr>
              <a:t>AWS Account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8164175" y="4410640"/>
            <a:ext cx="1505834" cy="1505834"/>
          </a:xfrm>
          <a:custGeom>
            <a:avLst/>
            <a:gdLst/>
            <a:ahLst/>
            <a:cxnLst/>
            <a:rect r="r" b="b" t="t" l="l"/>
            <a:pathLst>
              <a:path h="1505834" w="1505834">
                <a:moveTo>
                  <a:pt x="0" y="0"/>
                </a:moveTo>
                <a:lnTo>
                  <a:pt x="1505835" y="0"/>
                </a:lnTo>
                <a:lnTo>
                  <a:pt x="1505835" y="1505834"/>
                </a:lnTo>
                <a:lnTo>
                  <a:pt x="0" y="15058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7815203" y="5845082"/>
            <a:ext cx="232670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200" spc="11">
                <a:solidFill>
                  <a:srgbClr val="FFF59D"/>
                </a:solidFill>
                <a:latin typeface="TT Rounds Condensed"/>
              </a:rPr>
              <a:t>DynamoDB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36300" y="36328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ED7D31"/>
                </a:solidFill>
                <a:latin typeface="Archivo Black Bold"/>
              </a:rPr>
              <a:t>Project Pipeline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13313467" y="4201682"/>
            <a:ext cx="1927860" cy="1927860"/>
          </a:xfrm>
          <a:custGeom>
            <a:avLst/>
            <a:gdLst/>
            <a:ahLst/>
            <a:cxnLst/>
            <a:rect r="r" b="b" t="t" l="l"/>
            <a:pathLst>
              <a:path h="1927860" w="1927860">
                <a:moveTo>
                  <a:pt x="0" y="0"/>
                </a:moveTo>
                <a:lnTo>
                  <a:pt x="1927860" y="0"/>
                </a:lnTo>
                <a:lnTo>
                  <a:pt x="1927860" y="1927860"/>
                </a:lnTo>
                <a:lnTo>
                  <a:pt x="0" y="19278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5582976" y="4585624"/>
            <a:ext cx="1685962" cy="1159976"/>
          </a:xfrm>
          <a:custGeom>
            <a:avLst/>
            <a:gdLst/>
            <a:ahLst/>
            <a:cxnLst/>
            <a:rect r="r" b="b" t="t" l="l"/>
            <a:pathLst>
              <a:path h="1159976" w="1685962">
                <a:moveTo>
                  <a:pt x="0" y="0"/>
                </a:moveTo>
                <a:lnTo>
                  <a:pt x="1685962" y="0"/>
                </a:lnTo>
                <a:lnTo>
                  <a:pt x="1685962" y="1159976"/>
                </a:lnTo>
                <a:lnTo>
                  <a:pt x="0" y="115997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8932" t="-10904" r="-8889" b="-15727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3114047" y="5926223"/>
            <a:ext cx="232670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200" spc="11">
                <a:solidFill>
                  <a:srgbClr val="FFF59D"/>
                </a:solidFill>
                <a:latin typeface="TT Rounds Condensed"/>
              </a:rPr>
              <a:t>Redshift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7007" y="83820"/>
            <a:ext cx="15590520" cy="185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>
                <a:solidFill>
                  <a:srgbClr val="FFCA08"/>
                </a:solidFill>
                <a:latin typeface="Arimo Bold"/>
              </a:rPr>
              <a:t>Data 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99674" y="2071129"/>
            <a:ext cx="7632653" cy="671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</a:rPr>
              <a:t>The primary data sources for the project were three key tables from Yelp's dataset :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FFCA08"/>
                </a:solidFill>
                <a:latin typeface="TT Rounds Condensed Bold"/>
              </a:rPr>
              <a:t>Business.csv   (150,346 businesses )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Contains business data including location data, attributes, and categories. We take all records.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FFCA08"/>
                </a:solidFill>
                <a:latin typeface="TT Rounds Condensed Bold"/>
              </a:rPr>
              <a:t>Review.json    (6,990,280 reviews )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Contains full review text data including the user_id that wrote the review and the business_id the review is written for. We take 6M of records.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FFCA08"/>
                </a:solidFill>
                <a:latin typeface="TT Rounds Condensed Bold"/>
              </a:rPr>
              <a:t>User.csv       (1,987,897 users)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User data including the user's friend mapping and all the metadata associated with the user. We take 1M of records.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144328"/>
            <a:ext cx="7469164" cy="4182732"/>
          </a:xfrm>
          <a:custGeom>
            <a:avLst/>
            <a:gdLst/>
            <a:ahLst/>
            <a:cxnLst/>
            <a:rect r="r" b="b" t="t" l="l"/>
            <a:pathLst>
              <a:path h="4182732" w="7469164">
                <a:moveTo>
                  <a:pt x="0" y="0"/>
                </a:moveTo>
                <a:lnTo>
                  <a:pt x="7469164" y="0"/>
                </a:lnTo>
                <a:lnTo>
                  <a:pt x="7469164" y="4182733"/>
                </a:lnTo>
                <a:lnTo>
                  <a:pt x="0" y="418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9447" y="2406394"/>
            <a:ext cx="7738276" cy="1371600"/>
            <a:chOff x="0" y="0"/>
            <a:chExt cx="10317702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448EF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Streaming Producer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4050" y="2657146"/>
            <a:ext cx="5571199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Read the file by Python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20277" y="3444754"/>
            <a:ext cx="5105520" cy="3397491"/>
          </a:xfrm>
          <a:custGeom>
            <a:avLst/>
            <a:gdLst/>
            <a:ahLst/>
            <a:cxnLst/>
            <a:rect r="r" b="b" t="t" l="l"/>
            <a:pathLst>
              <a:path h="3397491" w="5105520">
                <a:moveTo>
                  <a:pt x="0" y="0"/>
                </a:moveTo>
                <a:lnTo>
                  <a:pt x="5105519" y="0"/>
                </a:lnTo>
                <a:lnTo>
                  <a:pt x="5105519" y="3397491"/>
                </a:lnTo>
                <a:lnTo>
                  <a:pt x="0" y="33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66634" y="4280025"/>
            <a:ext cx="1590834" cy="1302595"/>
          </a:xfrm>
          <a:custGeom>
            <a:avLst/>
            <a:gdLst/>
            <a:ahLst/>
            <a:cxnLst/>
            <a:rect r="r" b="b" t="t" l="l"/>
            <a:pathLst>
              <a:path h="1302595" w="1590834">
                <a:moveTo>
                  <a:pt x="0" y="0"/>
                </a:moveTo>
                <a:lnTo>
                  <a:pt x="1590834" y="0"/>
                </a:lnTo>
                <a:lnTo>
                  <a:pt x="1590834" y="1302595"/>
                </a:lnTo>
                <a:lnTo>
                  <a:pt x="0" y="130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328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Streaming Producer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04050" y="2657146"/>
            <a:ext cx="5571199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Read the file by Python</a:t>
            </a:r>
          </a:p>
        </p:txBody>
      </p:sp>
      <p:sp>
        <p:nvSpPr>
          <p:cNvPr name="AutoShape 5" id="5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29447" y="4176150"/>
            <a:ext cx="7738276" cy="1371600"/>
            <a:chOff x="0" y="0"/>
            <a:chExt cx="10317702" cy="1828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9A8F7"/>
            </a:solidFill>
          </p:spPr>
        </p:sp>
      </p:grpSp>
      <p:sp>
        <p:nvSpPr>
          <p:cNvPr name="AutoShape 8" id="8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04049" y="4481868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Convert the DataFrame to a list of dictionaries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0277" y="3444754"/>
            <a:ext cx="5105520" cy="3397491"/>
          </a:xfrm>
          <a:custGeom>
            <a:avLst/>
            <a:gdLst/>
            <a:ahLst/>
            <a:cxnLst/>
            <a:rect r="r" b="b" t="t" l="l"/>
            <a:pathLst>
              <a:path h="3397491" w="5105520">
                <a:moveTo>
                  <a:pt x="0" y="0"/>
                </a:moveTo>
                <a:lnTo>
                  <a:pt x="5105519" y="0"/>
                </a:lnTo>
                <a:lnTo>
                  <a:pt x="5105519" y="3397491"/>
                </a:lnTo>
                <a:lnTo>
                  <a:pt x="0" y="33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66634" y="4280025"/>
            <a:ext cx="1590834" cy="1302595"/>
          </a:xfrm>
          <a:custGeom>
            <a:avLst/>
            <a:gdLst/>
            <a:ahLst/>
            <a:cxnLst/>
            <a:rect r="r" b="b" t="t" l="l"/>
            <a:pathLst>
              <a:path h="1302595" w="1590834">
                <a:moveTo>
                  <a:pt x="0" y="0"/>
                </a:moveTo>
                <a:lnTo>
                  <a:pt x="1590834" y="0"/>
                </a:lnTo>
                <a:lnTo>
                  <a:pt x="1590834" y="1302595"/>
                </a:lnTo>
                <a:lnTo>
                  <a:pt x="0" y="130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328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Streaming Producer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9442" y="5878728"/>
            <a:ext cx="7738276" cy="1371600"/>
            <a:chOff x="0" y="0"/>
            <a:chExt cx="10317702" cy="182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4C6C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04050" y="2657146"/>
            <a:ext cx="5571199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Read the file by Python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29851">
            <a:off x="9281967" y="6555003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04049" y="4481868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Convert the DataFrame to a list of dictionaries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4043" y="6148689"/>
            <a:ext cx="7767588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Send the records in loop to Kafka topics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20277" y="3444754"/>
            <a:ext cx="5105520" cy="3397491"/>
          </a:xfrm>
          <a:custGeom>
            <a:avLst/>
            <a:gdLst/>
            <a:ahLst/>
            <a:cxnLst/>
            <a:rect r="r" b="b" t="t" l="l"/>
            <a:pathLst>
              <a:path h="3397491" w="5105520">
                <a:moveTo>
                  <a:pt x="0" y="0"/>
                </a:moveTo>
                <a:lnTo>
                  <a:pt x="5105519" y="0"/>
                </a:lnTo>
                <a:lnTo>
                  <a:pt x="5105519" y="3397491"/>
                </a:lnTo>
                <a:lnTo>
                  <a:pt x="0" y="33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66634" y="4280025"/>
            <a:ext cx="1590834" cy="1302595"/>
          </a:xfrm>
          <a:custGeom>
            <a:avLst/>
            <a:gdLst/>
            <a:ahLst/>
            <a:cxnLst/>
            <a:rect r="r" b="b" t="t" l="l"/>
            <a:pathLst>
              <a:path h="1302595" w="1590834">
                <a:moveTo>
                  <a:pt x="0" y="0"/>
                </a:moveTo>
                <a:lnTo>
                  <a:pt x="1590834" y="0"/>
                </a:lnTo>
                <a:lnTo>
                  <a:pt x="1590834" y="1302595"/>
                </a:lnTo>
                <a:lnTo>
                  <a:pt x="0" y="130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328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0277" y="3444754"/>
            <a:ext cx="5105520" cy="3397491"/>
          </a:xfrm>
          <a:custGeom>
            <a:avLst/>
            <a:gdLst/>
            <a:ahLst/>
            <a:cxnLst/>
            <a:rect r="r" b="b" t="t" l="l"/>
            <a:pathLst>
              <a:path h="3397491" w="5105520">
                <a:moveTo>
                  <a:pt x="0" y="0"/>
                </a:moveTo>
                <a:lnTo>
                  <a:pt x="5105519" y="0"/>
                </a:lnTo>
                <a:lnTo>
                  <a:pt x="5105519" y="3397491"/>
                </a:lnTo>
                <a:lnTo>
                  <a:pt x="0" y="33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29447" y="7550078"/>
            <a:ext cx="7738276" cy="1371600"/>
            <a:chOff x="0" y="0"/>
            <a:chExt cx="10317702" cy="182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ABD8F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04050" y="2657146"/>
            <a:ext cx="5571199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Read the file by Python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29851">
            <a:off x="9281967" y="6555003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04049" y="4481868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Convert the DataFrame to a list of dictionaries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4044" y="6148689"/>
            <a:ext cx="7721087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Send the records in loop to Kafka topics</a:t>
            </a:r>
          </a:p>
        </p:txBody>
      </p:sp>
      <p:sp>
        <p:nvSpPr>
          <p:cNvPr name="AutoShape 12" id="12"/>
          <p:cNvSpPr/>
          <p:nvPr/>
        </p:nvSpPr>
        <p:spPr>
          <a:xfrm rot="5329851">
            <a:off x="9281967" y="8221824"/>
            <a:ext cx="1400467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104048" y="7847040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Wait one second to send the next record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566634" y="4280025"/>
            <a:ext cx="1590834" cy="1302595"/>
          </a:xfrm>
          <a:custGeom>
            <a:avLst/>
            <a:gdLst/>
            <a:ahLst/>
            <a:cxnLst/>
            <a:rect r="r" b="b" t="t" l="l"/>
            <a:pathLst>
              <a:path h="1302595" w="1590834">
                <a:moveTo>
                  <a:pt x="0" y="0"/>
                </a:moveTo>
                <a:lnTo>
                  <a:pt x="1590834" y="0"/>
                </a:lnTo>
                <a:lnTo>
                  <a:pt x="1590834" y="1302595"/>
                </a:lnTo>
                <a:lnTo>
                  <a:pt x="0" y="130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32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Streaming Producer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9257" y="3580970"/>
            <a:ext cx="4800043" cy="4314038"/>
          </a:xfrm>
          <a:custGeom>
            <a:avLst/>
            <a:gdLst/>
            <a:ahLst/>
            <a:cxnLst/>
            <a:rect r="r" b="b" t="t" l="l"/>
            <a:pathLst>
              <a:path h="4314038" w="4800043">
                <a:moveTo>
                  <a:pt x="0" y="0"/>
                </a:moveTo>
                <a:lnTo>
                  <a:pt x="4800043" y="0"/>
                </a:lnTo>
                <a:lnTo>
                  <a:pt x="4800043" y="4314039"/>
                </a:lnTo>
                <a:lnTo>
                  <a:pt x="0" y="431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69825"/>
            <a:ext cx="10123124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  <a:spcBef>
                <a:spcPct val="0"/>
              </a:spcBef>
            </a:pPr>
            <a:r>
              <a:rPr lang="en-US" sz="3400" spc="30">
                <a:solidFill>
                  <a:srgbClr val="FFFFFF"/>
                </a:solidFill>
                <a:latin typeface="TT Rounds Condensed"/>
              </a:rPr>
              <a:t>Imagine a world where your favorite streaming platform knows exactly what you want to watch before you even search. Or where online retailers predict your next purchase with uncanny accuracy.</a:t>
            </a:r>
          </a:p>
          <a:p>
            <a:pPr>
              <a:lnSpc>
                <a:spcPts val="4080"/>
              </a:lnSpc>
              <a:spcBef>
                <a:spcPct val="0"/>
              </a:spcBef>
            </a:pPr>
          </a:p>
          <a:p>
            <a:pPr>
              <a:lnSpc>
                <a:spcPts val="4080"/>
              </a:lnSpc>
              <a:spcBef>
                <a:spcPct val="0"/>
              </a:spcBef>
            </a:pPr>
          </a:p>
          <a:p>
            <a:pPr>
              <a:lnSpc>
                <a:spcPts val="4080"/>
              </a:lnSpc>
              <a:spcBef>
                <a:spcPct val="0"/>
              </a:spcBef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This is the reality of recommendation systems, powerful tools that leverage data to personalize user experiences.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41580"/>
            <a:ext cx="666174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spc="39">
                <a:solidFill>
                  <a:srgbClr val="EC7016"/>
                </a:solidFill>
                <a:latin typeface="TT Rounds Condensed Bold"/>
              </a:rPr>
              <a:t>Harnessing the Power of Data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234" y="3625980"/>
            <a:ext cx="6533325" cy="3035041"/>
          </a:xfrm>
          <a:custGeom>
            <a:avLst/>
            <a:gdLst/>
            <a:ahLst/>
            <a:cxnLst/>
            <a:rect r="r" b="b" t="t" l="l"/>
            <a:pathLst>
              <a:path h="3035041" w="6533325">
                <a:moveTo>
                  <a:pt x="0" y="0"/>
                </a:moveTo>
                <a:lnTo>
                  <a:pt x="6533324" y="0"/>
                </a:lnTo>
                <a:lnTo>
                  <a:pt x="6533324" y="3035040"/>
                </a:lnTo>
                <a:lnTo>
                  <a:pt x="0" y="303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5" t="-14473" r="-5889" b="-130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Engine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23088" y="2488292"/>
            <a:ext cx="7823529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</a:rPr>
              <a:t>Kafka, a distributed streaming platform, revolutionizes real-time data processing and communication.</a:t>
            </a:r>
          </a:p>
        </p:txBody>
      </p:sp>
      <p:sp>
        <p:nvSpPr>
          <p:cNvPr name="AutoShape 5" id="5"/>
          <p:cNvSpPr/>
          <p:nvPr/>
        </p:nvSpPr>
        <p:spPr>
          <a:xfrm>
            <a:off x="8386950" y="2640368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234" y="3625980"/>
            <a:ext cx="6533325" cy="3035041"/>
          </a:xfrm>
          <a:custGeom>
            <a:avLst/>
            <a:gdLst/>
            <a:ahLst/>
            <a:cxnLst/>
            <a:rect r="r" b="b" t="t" l="l"/>
            <a:pathLst>
              <a:path h="3035041" w="6533325">
                <a:moveTo>
                  <a:pt x="0" y="0"/>
                </a:moveTo>
                <a:lnTo>
                  <a:pt x="6533324" y="0"/>
                </a:lnTo>
                <a:lnTo>
                  <a:pt x="6533324" y="3035040"/>
                </a:lnTo>
                <a:lnTo>
                  <a:pt x="0" y="303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5" t="-14473" r="-5889" b="-130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Engine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23088" y="2531154"/>
            <a:ext cx="782352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Kafka, a distributed streaming platform, revolutionizes real-time data processing and communication.</a:t>
            </a:r>
          </a:p>
        </p:txBody>
      </p:sp>
      <p:sp>
        <p:nvSpPr>
          <p:cNvPr name="AutoShape 5" id="5"/>
          <p:cNvSpPr/>
          <p:nvPr/>
        </p:nvSpPr>
        <p:spPr>
          <a:xfrm>
            <a:off x="8386950" y="2640368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396473" y="4443412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32659" y="4891892"/>
            <a:ext cx="85120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Key Features (Scalability, High Throughput)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234" y="3625980"/>
            <a:ext cx="6533325" cy="3035041"/>
          </a:xfrm>
          <a:custGeom>
            <a:avLst/>
            <a:gdLst/>
            <a:ahLst/>
            <a:cxnLst/>
            <a:rect r="r" b="b" t="t" l="l"/>
            <a:pathLst>
              <a:path h="3035041" w="6533325">
                <a:moveTo>
                  <a:pt x="0" y="0"/>
                </a:moveTo>
                <a:lnTo>
                  <a:pt x="6533324" y="0"/>
                </a:lnTo>
                <a:lnTo>
                  <a:pt x="6533324" y="3035040"/>
                </a:lnTo>
                <a:lnTo>
                  <a:pt x="0" y="303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5" t="-14473" r="-5889" b="-130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Engine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23088" y="2531154"/>
            <a:ext cx="782352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Kafka, a distributed streaming platform, revolutionizes real-time data processing and communication.</a:t>
            </a:r>
          </a:p>
        </p:txBody>
      </p:sp>
      <p:sp>
        <p:nvSpPr>
          <p:cNvPr name="AutoShape 5" id="5"/>
          <p:cNvSpPr/>
          <p:nvPr/>
        </p:nvSpPr>
        <p:spPr>
          <a:xfrm>
            <a:off x="8386950" y="2640368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396473" y="4443412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32659" y="4891892"/>
            <a:ext cx="85120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Key Features (Scalability, High Throughput)</a:t>
            </a:r>
          </a:p>
        </p:txBody>
      </p:sp>
      <p:sp>
        <p:nvSpPr>
          <p:cNvPr name="AutoShape 8" id="8"/>
          <p:cNvSpPr/>
          <p:nvPr/>
        </p:nvSpPr>
        <p:spPr>
          <a:xfrm>
            <a:off x="8434571" y="6453576"/>
            <a:ext cx="28575" cy="1400175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570757" y="6644880"/>
            <a:ext cx="851203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Use Cases: (Real-Time Analytics,Event Sourcing 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9447" y="2394771"/>
            <a:ext cx="7738276" cy="1371600"/>
            <a:chOff x="0" y="0"/>
            <a:chExt cx="10317702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864A0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Consumer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4049" y="2547495"/>
            <a:ext cx="77152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The Kafka consumer, implemented using PySpark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28744" y="4056965"/>
            <a:ext cx="3625398" cy="2494346"/>
          </a:xfrm>
          <a:custGeom>
            <a:avLst/>
            <a:gdLst/>
            <a:ahLst/>
            <a:cxnLst/>
            <a:rect r="r" b="b" t="t" l="l"/>
            <a:pathLst>
              <a:path h="2494346" w="3625398">
                <a:moveTo>
                  <a:pt x="0" y="0"/>
                </a:moveTo>
                <a:lnTo>
                  <a:pt x="3625397" y="0"/>
                </a:lnTo>
                <a:lnTo>
                  <a:pt x="3625397" y="2494345"/>
                </a:lnTo>
                <a:lnTo>
                  <a:pt x="0" y="249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2" t="-10904" r="-8889" b="-15727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9442" y="4170537"/>
            <a:ext cx="7738276" cy="1371600"/>
            <a:chOff x="0" y="0"/>
            <a:chExt cx="10317702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CA6F0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Consumer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4049" y="2547495"/>
            <a:ext cx="77152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The Kafka consumer, implemented using PySpark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EC70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104049" y="4481868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Decodes the data and parses it as JSON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28744" y="4056965"/>
            <a:ext cx="3625398" cy="2494346"/>
          </a:xfrm>
          <a:custGeom>
            <a:avLst/>
            <a:gdLst/>
            <a:ahLst/>
            <a:cxnLst/>
            <a:rect r="r" b="b" t="t" l="l"/>
            <a:pathLst>
              <a:path h="2494346" w="3625398">
                <a:moveTo>
                  <a:pt x="0" y="0"/>
                </a:moveTo>
                <a:lnTo>
                  <a:pt x="3625397" y="0"/>
                </a:lnTo>
                <a:lnTo>
                  <a:pt x="3625397" y="2494345"/>
                </a:lnTo>
                <a:lnTo>
                  <a:pt x="0" y="249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2" t="-10904" r="-8889" b="-15727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9442" y="5878728"/>
            <a:ext cx="7738276" cy="1371600"/>
            <a:chOff x="0" y="0"/>
            <a:chExt cx="10317702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A7D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Consumer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4049" y="2547495"/>
            <a:ext cx="77152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The Kafka consumer, implemented using PySpark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EC70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29851">
            <a:off x="9281967" y="6555003"/>
            <a:ext cx="1400467" cy="0"/>
          </a:xfrm>
          <a:prstGeom prst="line">
            <a:avLst/>
          </a:prstGeom>
          <a:ln cap="rnd" w="19050">
            <a:solidFill>
              <a:srgbClr val="DA7D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04049" y="4481868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Decodes the data and parses it as 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4046" y="6331439"/>
            <a:ext cx="754176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Processed and transformed incoming data.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28744" y="4056965"/>
            <a:ext cx="3625398" cy="2494346"/>
          </a:xfrm>
          <a:custGeom>
            <a:avLst/>
            <a:gdLst/>
            <a:ahLst/>
            <a:cxnLst/>
            <a:rect r="r" b="b" t="t" l="l"/>
            <a:pathLst>
              <a:path h="2494346" w="3625398">
                <a:moveTo>
                  <a:pt x="0" y="0"/>
                </a:moveTo>
                <a:lnTo>
                  <a:pt x="3625397" y="0"/>
                </a:lnTo>
                <a:lnTo>
                  <a:pt x="3625397" y="2494345"/>
                </a:lnTo>
                <a:lnTo>
                  <a:pt x="0" y="249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2" t="-10904" r="-8889" b="-15727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29447" y="7550078"/>
            <a:ext cx="7738276" cy="1371600"/>
            <a:chOff x="0" y="0"/>
            <a:chExt cx="10317702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7734" cy="1828800"/>
            </a:xfrm>
            <a:custGeom>
              <a:avLst/>
              <a:gdLst/>
              <a:ahLst/>
              <a:cxnLst/>
              <a:rect r="r" b="b" t="t" l="l"/>
              <a:pathLst>
                <a:path h="1828800" w="10317734">
                  <a:moveTo>
                    <a:pt x="0" y="0"/>
                  </a:moveTo>
                  <a:lnTo>
                    <a:pt x="10317734" y="0"/>
                  </a:lnTo>
                  <a:lnTo>
                    <a:pt x="10317734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2BB8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CA6F06"/>
                </a:solidFill>
                <a:latin typeface="Archivo Black Bold"/>
              </a:rPr>
              <a:t>Streaming Consumer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4049" y="2547495"/>
            <a:ext cx="77152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The Kafka consumer, implemented using PySpark</a:t>
            </a:r>
          </a:p>
        </p:txBody>
      </p:sp>
      <p:sp>
        <p:nvSpPr>
          <p:cNvPr name="AutoShape 7" id="7"/>
          <p:cNvSpPr/>
          <p:nvPr/>
        </p:nvSpPr>
        <p:spPr>
          <a:xfrm rot="5329851">
            <a:off x="9281967" y="3071046"/>
            <a:ext cx="1400467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29851">
            <a:off x="9281917" y="4852425"/>
            <a:ext cx="1400467" cy="0"/>
          </a:xfrm>
          <a:prstGeom prst="line">
            <a:avLst/>
          </a:prstGeom>
          <a:ln cap="rnd" w="19050">
            <a:solidFill>
              <a:srgbClr val="EC70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29851">
            <a:off x="9281967" y="6555003"/>
            <a:ext cx="1400467" cy="0"/>
          </a:xfrm>
          <a:prstGeom prst="line">
            <a:avLst/>
          </a:prstGeom>
          <a:ln cap="rnd" w="19050">
            <a:solidFill>
              <a:srgbClr val="DA7D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04049" y="4619866"/>
            <a:ext cx="71476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Decodes the data and parses it as 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7702" y="6303660"/>
            <a:ext cx="754176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Processed and transformed incoming data.</a:t>
            </a:r>
          </a:p>
        </p:txBody>
      </p:sp>
      <p:sp>
        <p:nvSpPr>
          <p:cNvPr name="AutoShape 12" id="12"/>
          <p:cNvSpPr/>
          <p:nvPr/>
        </p:nvSpPr>
        <p:spPr>
          <a:xfrm rot="5329851">
            <a:off x="9281967" y="8221824"/>
            <a:ext cx="1400467" cy="0"/>
          </a:xfrm>
          <a:prstGeom prst="line">
            <a:avLst/>
          </a:prstGeom>
          <a:ln cap="rnd" w="19050">
            <a:solidFill>
              <a:srgbClr val="FFD6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104048" y="7847040"/>
            <a:ext cx="7147646" cy="77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30">
                <a:solidFill>
                  <a:srgbClr val="FFFFFF"/>
                </a:solidFill>
                <a:latin typeface="TT Rounds Condensed Bold"/>
              </a:rPr>
              <a:t>PySpark jobs enriched the data and prepared it for storage in DynamoDB.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8744" y="4056965"/>
            <a:ext cx="3625398" cy="2494346"/>
          </a:xfrm>
          <a:custGeom>
            <a:avLst/>
            <a:gdLst/>
            <a:ahLst/>
            <a:cxnLst/>
            <a:rect r="r" b="b" t="t" l="l"/>
            <a:pathLst>
              <a:path h="2494346" w="3625398">
                <a:moveTo>
                  <a:pt x="0" y="0"/>
                </a:moveTo>
                <a:lnTo>
                  <a:pt x="3625397" y="0"/>
                </a:lnTo>
                <a:lnTo>
                  <a:pt x="3625397" y="2494345"/>
                </a:lnTo>
                <a:lnTo>
                  <a:pt x="0" y="249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2" t="-10904" r="-8889" b="-15727"/>
            </a:stretch>
          </a:blipFill>
        </p:spPr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6268" y="2401137"/>
            <a:ext cx="11995463" cy="6857163"/>
          </a:xfrm>
          <a:custGeom>
            <a:avLst/>
            <a:gdLst/>
            <a:ahLst/>
            <a:cxnLst/>
            <a:rect r="r" b="b" t="t" l="l"/>
            <a:pathLst>
              <a:path h="6857163" w="11995463">
                <a:moveTo>
                  <a:pt x="0" y="0"/>
                </a:moveTo>
                <a:lnTo>
                  <a:pt x="11995464" y="0"/>
                </a:lnTo>
                <a:lnTo>
                  <a:pt x="11995464" y="6857163"/>
                </a:lnTo>
                <a:lnTo>
                  <a:pt x="0" y="68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70C0"/>
                </a:solidFill>
                <a:latin typeface="Archivo Black Bold"/>
              </a:rPr>
              <a:t>Change Data Capture (CDC)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2974" y="88231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70C0"/>
                </a:solidFill>
                <a:latin typeface="Archivo Black Bold"/>
              </a:rPr>
              <a:t>DynamoDB Tables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7037" y="3031180"/>
            <a:ext cx="5033139" cy="5033139"/>
          </a:xfrm>
          <a:custGeom>
            <a:avLst/>
            <a:gdLst/>
            <a:ahLst/>
            <a:cxnLst/>
            <a:rect r="r" b="b" t="t" l="l"/>
            <a:pathLst>
              <a:path h="5033139" w="5033139">
                <a:moveTo>
                  <a:pt x="0" y="0"/>
                </a:moveTo>
                <a:lnTo>
                  <a:pt x="5033139" y="0"/>
                </a:lnTo>
                <a:lnTo>
                  <a:pt x="5033139" y="5033139"/>
                </a:lnTo>
                <a:lnTo>
                  <a:pt x="0" y="503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09307" y="3373182"/>
            <a:ext cx="8846394" cy="2231756"/>
            <a:chOff x="0" y="0"/>
            <a:chExt cx="11795192" cy="29756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5252" cy="2975737"/>
            </a:xfrm>
            <a:custGeom>
              <a:avLst/>
              <a:gdLst/>
              <a:ahLst/>
              <a:cxnLst/>
              <a:rect r="r" b="b" t="t" l="l"/>
              <a:pathLst>
                <a:path h="2975737" w="11795252">
                  <a:moveTo>
                    <a:pt x="11795252" y="0"/>
                  </a:moveTo>
                  <a:lnTo>
                    <a:pt x="0" y="0"/>
                  </a:lnTo>
                  <a:lnTo>
                    <a:pt x="0" y="2975737"/>
                  </a:lnTo>
                  <a:lnTo>
                    <a:pt x="11795252" y="2975737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1795192" cy="2975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 Bold"/>
                </a:rPr>
                <a:t>DynamoDB was used as a NoSQL database for real-time storage of processed Yelp data.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5356542">
            <a:off x="7382187" y="4479535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70C0"/>
                </a:solidFill>
                <a:latin typeface="Archivo Black Bold"/>
              </a:rPr>
              <a:t>DynamoDB Tables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7037" y="3031180"/>
            <a:ext cx="5033139" cy="5033139"/>
          </a:xfrm>
          <a:custGeom>
            <a:avLst/>
            <a:gdLst/>
            <a:ahLst/>
            <a:cxnLst/>
            <a:rect r="r" b="b" t="t" l="l"/>
            <a:pathLst>
              <a:path h="5033139" w="5033139">
                <a:moveTo>
                  <a:pt x="0" y="0"/>
                </a:moveTo>
                <a:lnTo>
                  <a:pt x="5033139" y="0"/>
                </a:lnTo>
                <a:lnTo>
                  <a:pt x="5033139" y="5033139"/>
                </a:lnTo>
                <a:lnTo>
                  <a:pt x="0" y="503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31207" y="3495082"/>
            <a:ext cx="8602594" cy="198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 Bold"/>
              </a:rPr>
              <a:t>DynamoDB was used as a NoSQL database for real-time storage of processed Yelp data.</a:t>
            </a:r>
          </a:p>
        </p:txBody>
      </p:sp>
      <p:sp>
        <p:nvSpPr>
          <p:cNvPr name="AutoShape 6" id="6"/>
          <p:cNvSpPr/>
          <p:nvPr/>
        </p:nvSpPr>
        <p:spPr>
          <a:xfrm rot="5356542">
            <a:off x="7382187" y="7208812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609306" y="6102459"/>
            <a:ext cx="9143986" cy="2231755"/>
            <a:chOff x="0" y="0"/>
            <a:chExt cx="12191982" cy="2975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0" cy="2975737"/>
            </a:xfrm>
            <a:custGeom>
              <a:avLst/>
              <a:gdLst/>
              <a:ahLst/>
              <a:cxnLst/>
              <a:rect r="r" b="b" t="t" l="l"/>
              <a:pathLst>
                <a:path h="2975737" w="12192000">
                  <a:moveTo>
                    <a:pt x="12192000" y="0"/>
                  </a:moveTo>
                  <a:lnTo>
                    <a:pt x="0" y="0"/>
                  </a:lnTo>
                  <a:lnTo>
                    <a:pt x="0" y="2975737"/>
                  </a:lnTo>
                  <a:lnTo>
                    <a:pt x="12192000" y="2975737"/>
                  </a:lnTo>
                  <a:close/>
                </a:path>
              </a:pathLst>
            </a:custGeom>
            <a:solidFill>
              <a:srgbClr val="09A8F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191982" cy="2975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 Bold"/>
                </a:rPr>
                <a:t>AWS Lambda Triggers in DynamoDB were configured to capture changes in the data, enabling CDC.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356542">
            <a:off x="7382187" y="4479535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4810" y="2896221"/>
            <a:ext cx="7218947" cy="4114800"/>
          </a:xfrm>
          <a:custGeom>
            <a:avLst/>
            <a:gdLst/>
            <a:ahLst/>
            <a:cxnLst/>
            <a:rect r="r" b="b" t="t" l="l"/>
            <a:pathLst>
              <a:path h="4114800" w="7218947">
                <a:moveTo>
                  <a:pt x="0" y="0"/>
                </a:moveTo>
                <a:lnTo>
                  <a:pt x="7218948" y="0"/>
                </a:lnTo>
                <a:lnTo>
                  <a:pt x="7218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1174" y="1111364"/>
            <a:ext cx="1508918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spc="39">
                <a:solidFill>
                  <a:srgbClr val="DA7D00"/>
                </a:solidFill>
                <a:latin typeface="TT Rounds Condensed Bold"/>
              </a:rPr>
              <a:t>Data Engineering - The Hidden Engine of Recommendation Systems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666" y="2558969"/>
            <a:ext cx="9319543" cy="536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1" indent="-367031" lvl="1">
              <a:lnSpc>
                <a:spcPts val="5372"/>
              </a:lnSpc>
              <a:buFont typeface="Arial"/>
              <a:buChar char="•"/>
            </a:pPr>
            <a:r>
              <a:rPr lang="en-US" sz="3400" spc="30">
                <a:solidFill>
                  <a:srgbClr val="FFFFFF"/>
                </a:solidFill>
                <a:latin typeface="TT Rounds Condensed"/>
              </a:rPr>
              <a:t>Building a successful recommendation system goes beyond collecting data and applying algorithms. </a:t>
            </a:r>
          </a:p>
          <a:p>
            <a:pPr>
              <a:lnSpc>
                <a:spcPts val="5372"/>
              </a:lnSpc>
            </a:pPr>
          </a:p>
          <a:p>
            <a:pPr>
              <a:lnSpc>
                <a:spcPts val="5372"/>
              </a:lnSpc>
            </a:pPr>
          </a:p>
          <a:p>
            <a:pPr marL="734061" indent="-367031" lvl="1">
              <a:lnSpc>
                <a:spcPts val="5372"/>
              </a:lnSpc>
              <a:buFont typeface="Arial"/>
              <a:buChar char="•"/>
            </a:pPr>
            <a:r>
              <a:rPr lang="en-US" sz="3400" spc="31">
                <a:solidFill>
                  <a:srgbClr val="FFFFFF"/>
                </a:solidFill>
                <a:latin typeface="TT Rounds Condensed"/>
              </a:rPr>
              <a:t>Data engineering serves as the hidden powerhouse, meticulously transforming data into insightful recommendations.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8740" y="631507"/>
            <a:ext cx="15590520" cy="185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>
                <a:solidFill>
                  <a:srgbClr val="F8931D"/>
                </a:solidFill>
                <a:latin typeface="Arimo Bold"/>
              </a:rPr>
              <a:t>AWS Lambda Triggers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" y="3766371"/>
            <a:ext cx="4286250" cy="4286250"/>
          </a:xfrm>
          <a:custGeom>
            <a:avLst/>
            <a:gdLst/>
            <a:ahLst/>
            <a:cxnLst/>
            <a:rect r="r" b="b" t="t" l="l"/>
            <a:pathLst>
              <a:path h="4286250" w="4286250">
                <a:moveTo>
                  <a:pt x="0" y="0"/>
                </a:moveTo>
                <a:lnTo>
                  <a:pt x="4286250" y="0"/>
                </a:lnTo>
                <a:lnTo>
                  <a:pt x="4286250" y="4286250"/>
                </a:lnTo>
                <a:lnTo>
                  <a:pt x="0" y="428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52665" y="2766446"/>
            <a:ext cx="9535322" cy="2092271"/>
            <a:chOff x="0" y="0"/>
            <a:chExt cx="12713762" cy="2789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13716" cy="2789682"/>
            </a:xfrm>
            <a:custGeom>
              <a:avLst/>
              <a:gdLst/>
              <a:ahLst/>
              <a:cxnLst/>
              <a:rect r="r" b="b" t="t" l="l"/>
              <a:pathLst>
                <a:path h="2789682" w="12713716">
                  <a:moveTo>
                    <a:pt x="12713716" y="0"/>
                  </a:moveTo>
                  <a:lnTo>
                    <a:pt x="0" y="0"/>
                  </a:lnTo>
                  <a:lnTo>
                    <a:pt x="0" y="2789682"/>
                  </a:lnTo>
                  <a:lnTo>
                    <a:pt x="12713716" y="2789682"/>
                  </a:lnTo>
                  <a:close/>
                </a:path>
              </a:pathLst>
            </a:custGeom>
            <a:solidFill>
              <a:srgbClr val="CA6F0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2713762" cy="278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Lambda functions were implemented to trigger CDC processes in DynamoDB whenever changes occurred in the data.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5353684">
            <a:off x="7608147" y="3803058"/>
            <a:ext cx="2121039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4976" y="216926"/>
            <a:ext cx="15590520" cy="185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>
                <a:solidFill>
                  <a:srgbClr val="F8931D"/>
                </a:solidFill>
                <a:latin typeface="Arimo Bold"/>
              </a:rPr>
              <a:t>AWS Lambda Triggers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" y="3766371"/>
            <a:ext cx="4286250" cy="4286250"/>
          </a:xfrm>
          <a:custGeom>
            <a:avLst/>
            <a:gdLst/>
            <a:ahLst/>
            <a:cxnLst/>
            <a:rect r="r" b="b" t="t" l="l"/>
            <a:pathLst>
              <a:path h="4286250" w="4286250">
                <a:moveTo>
                  <a:pt x="0" y="0"/>
                </a:moveTo>
                <a:lnTo>
                  <a:pt x="4286250" y="0"/>
                </a:lnTo>
                <a:lnTo>
                  <a:pt x="4286250" y="4286250"/>
                </a:lnTo>
                <a:lnTo>
                  <a:pt x="0" y="428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74566" y="2888345"/>
            <a:ext cx="9291518" cy="184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</a:rPr>
              <a:t>Lambda functions were implemented to trigger CDC processes in DynamoDB whenever changes occurred in the data.</a:t>
            </a:r>
          </a:p>
        </p:txBody>
      </p:sp>
      <p:sp>
        <p:nvSpPr>
          <p:cNvPr name="AutoShape 6" id="6"/>
          <p:cNvSpPr/>
          <p:nvPr/>
        </p:nvSpPr>
        <p:spPr>
          <a:xfrm rot="5353684">
            <a:off x="7608147" y="3803058"/>
            <a:ext cx="2121039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752668" y="5807985"/>
            <a:ext cx="9535302" cy="2092271"/>
            <a:chOff x="0" y="0"/>
            <a:chExt cx="12713736" cy="2789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3716" cy="2789682"/>
            </a:xfrm>
            <a:custGeom>
              <a:avLst/>
              <a:gdLst/>
              <a:ahLst/>
              <a:cxnLst/>
              <a:rect r="r" b="b" t="t" l="l"/>
              <a:pathLst>
                <a:path h="2789682" w="12713716">
                  <a:moveTo>
                    <a:pt x="12713716" y="0"/>
                  </a:moveTo>
                  <a:lnTo>
                    <a:pt x="0" y="0"/>
                  </a:lnTo>
                  <a:lnTo>
                    <a:pt x="0" y="2789682"/>
                  </a:lnTo>
                  <a:lnTo>
                    <a:pt x="12713716" y="2789682"/>
                  </a:lnTo>
                  <a:close/>
                </a:path>
              </a:pathLst>
            </a:custGeom>
            <a:solidFill>
              <a:srgbClr val="F8931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713736" cy="278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These triggers captured and propagated changes to an S3 bucket for daily batch processing.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353684">
            <a:off x="7613257" y="6844600"/>
            <a:ext cx="2121039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8740" y="631507"/>
            <a:ext cx="15590520" cy="185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>
                <a:solidFill>
                  <a:srgbClr val="E64823"/>
                </a:solidFill>
                <a:latin typeface="Arimo Bold"/>
              </a:rPr>
              <a:t>S3 Batch Processing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4310" y="3703421"/>
            <a:ext cx="2528648" cy="3061590"/>
          </a:xfrm>
          <a:custGeom>
            <a:avLst/>
            <a:gdLst/>
            <a:ahLst/>
            <a:cxnLst/>
            <a:rect r="r" b="b" t="t" l="l"/>
            <a:pathLst>
              <a:path h="3061590" w="2528648">
                <a:moveTo>
                  <a:pt x="0" y="0"/>
                </a:moveTo>
                <a:lnTo>
                  <a:pt x="2528648" y="0"/>
                </a:lnTo>
                <a:lnTo>
                  <a:pt x="2528648" y="3061590"/>
                </a:lnTo>
                <a:lnTo>
                  <a:pt x="0" y="306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52666" y="2778069"/>
            <a:ext cx="9535318" cy="2092271"/>
            <a:chOff x="0" y="0"/>
            <a:chExt cx="12713758" cy="2789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13716" cy="2789682"/>
            </a:xfrm>
            <a:custGeom>
              <a:avLst/>
              <a:gdLst/>
              <a:ahLst/>
              <a:cxnLst/>
              <a:rect r="r" b="b" t="t" l="l"/>
              <a:pathLst>
                <a:path h="2789682" w="12713716">
                  <a:moveTo>
                    <a:pt x="12713716" y="0"/>
                  </a:moveTo>
                  <a:lnTo>
                    <a:pt x="0" y="0"/>
                  </a:lnTo>
                  <a:lnTo>
                    <a:pt x="0" y="2789682"/>
                  </a:lnTo>
                  <a:lnTo>
                    <a:pt x="12713716" y="2789682"/>
                  </a:lnTo>
                  <a:close/>
                </a:path>
              </a:pathLst>
            </a:custGeom>
            <a:solidFill>
              <a:srgbClr val="B232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2713758" cy="278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Daily batch processing was performed on the data stored in S3 to aggregate, clean, and transform the data.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5368982">
            <a:off x="7612963" y="3812583"/>
            <a:ext cx="2111408" cy="0"/>
          </a:xfrm>
          <a:prstGeom prst="line">
            <a:avLst/>
          </a:prstGeom>
          <a:ln cap="rnd" w="9525">
            <a:solidFill>
              <a:srgbClr val="E6482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8740" y="631507"/>
            <a:ext cx="15590520" cy="185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>
                <a:solidFill>
                  <a:srgbClr val="E64823"/>
                </a:solidFill>
                <a:latin typeface="Arimo Bold"/>
              </a:rPr>
              <a:t>S3 Batch Processing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4310" y="3703421"/>
            <a:ext cx="2528648" cy="3061590"/>
          </a:xfrm>
          <a:custGeom>
            <a:avLst/>
            <a:gdLst/>
            <a:ahLst/>
            <a:cxnLst/>
            <a:rect r="r" b="b" t="t" l="l"/>
            <a:pathLst>
              <a:path h="3061590" w="2528648">
                <a:moveTo>
                  <a:pt x="0" y="0"/>
                </a:moveTo>
                <a:lnTo>
                  <a:pt x="2528648" y="0"/>
                </a:lnTo>
                <a:lnTo>
                  <a:pt x="2528648" y="3061590"/>
                </a:lnTo>
                <a:lnTo>
                  <a:pt x="0" y="306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74566" y="2888345"/>
            <a:ext cx="9291518" cy="184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</a:rPr>
              <a:t>Daily batch processing was performed on the data stored in S3 to aggregate, clean, and transform the data.</a:t>
            </a:r>
          </a:p>
        </p:txBody>
      </p:sp>
      <p:sp>
        <p:nvSpPr>
          <p:cNvPr name="AutoShape 6" id="6"/>
          <p:cNvSpPr/>
          <p:nvPr/>
        </p:nvSpPr>
        <p:spPr>
          <a:xfrm rot="5368982">
            <a:off x="7612963" y="3812583"/>
            <a:ext cx="2111408" cy="0"/>
          </a:xfrm>
          <a:prstGeom prst="line">
            <a:avLst/>
          </a:prstGeom>
          <a:ln cap="rnd" w="9525">
            <a:solidFill>
              <a:srgbClr val="E6482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752668" y="5807985"/>
            <a:ext cx="9535302" cy="2092271"/>
            <a:chOff x="0" y="0"/>
            <a:chExt cx="12713736" cy="2789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3716" cy="2789682"/>
            </a:xfrm>
            <a:custGeom>
              <a:avLst/>
              <a:gdLst/>
              <a:ahLst/>
              <a:cxnLst/>
              <a:rect r="r" b="b" t="t" l="l"/>
              <a:pathLst>
                <a:path h="2789682" w="12713716">
                  <a:moveTo>
                    <a:pt x="12713716" y="0"/>
                  </a:moveTo>
                  <a:lnTo>
                    <a:pt x="0" y="0"/>
                  </a:lnTo>
                  <a:lnTo>
                    <a:pt x="0" y="2789682"/>
                  </a:lnTo>
                  <a:lnTo>
                    <a:pt x="12713716" y="2789682"/>
                  </a:lnTo>
                  <a:close/>
                </a:path>
              </a:pathLst>
            </a:custGeom>
            <a:solidFill>
              <a:srgbClr val="E648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713736" cy="278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This processed data was then made ready for loading into the Redshift data warehouse.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368982">
            <a:off x="7618073" y="6854126"/>
            <a:ext cx="2111408" cy="0"/>
          </a:xfrm>
          <a:prstGeom prst="line">
            <a:avLst/>
          </a:prstGeom>
          <a:ln cap="rnd" w="9525">
            <a:solidFill>
              <a:srgbClr val="E6482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AWS RedShift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7821" y="2932480"/>
            <a:ext cx="5344414" cy="5344414"/>
          </a:xfrm>
          <a:custGeom>
            <a:avLst/>
            <a:gdLst/>
            <a:ahLst/>
            <a:cxnLst/>
            <a:rect r="r" b="b" t="t" l="l"/>
            <a:pathLst>
              <a:path h="5344414" w="5344414">
                <a:moveTo>
                  <a:pt x="0" y="0"/>
                </a:moveTo>
                <a:lnTo>
                  <a:pt x="5344415" y="0"/>
                </a:lnTo>
                <a:lnTo>
                  <a:pt x="5344415" y="5344415"/>
                </a:lnTo>
                <a:lnTo>
                  <a:pt x="0" y="534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09307" y="3373182"/>
            <a:ext cx="8846394" cy="2231756"/>
            <a:chOff x="0" y="0"/>
            <a:chExt cx="11795192" cy="29756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95252" cy="2975737"/>
            </a:xfrm>
            <a:custGeom>
              <a:avLst/>
              <a:gdLst/>
              <a:ahLst/>
              <a:cxnLst/>
              <a:rect r="r" b="b" t="t" l="l"/>
              <a:pathLst>
                <a:path h="2975737" w="11795252">
                  <a:moveTo>
                    <a:pt x="11795252" y="0"/>
                  </a:moveTo>
                  <a:lnTo>
                    <a:pt x="0" y="0"/>
                  </a:lnTo>
                  <a:lnTo>
                    <a:pt x="0" y="2975737"/>
                  </a:lnTo>
                  <a:lnTo>
                    <a:pt x="11795252" y="2975737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1795192" cy="2975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AWS Redshift served as the central data warehouse for storing the Yelp data in a structured and optimized format.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5356542">
            <a:off x="7382187" y="4479535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00B0F0"/>
                </a:solidFill>
                <a:latin typeface="Archivo Black Bold"/>
              </a:rPr>
              <a:t>AWS RedShift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7821" y="2932480"/>
            <a:ext cx="5344414" cy="5344414"/>
          </a:xfrm>
          <a:custGeom>
            <a:avLst/>
            <a:gdLst/>
            <a:ahLst/>
            <a:cxnLst/>
            <a:rect r="r" b="b" t="t" l="l"/>
            <a:pathLst>
              <a:path h="5344414" w="5344414">
                <a:moveTo>
                  <a:pt x="0" y="0"/>
                </a:moveTo>
                <a:lnTo>
                  <a:pt x="5344415" y="0"/>
                </a:lnTo>
                <a:lnTo>
                  <a:pt x="5344415" y="5344415"/>
                </a:lnTo>
                <a:lnTo>
                  <a:pt x="0" y="534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31207" y="3495082"/>
            <a:ext cx="8602594" cy="198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</a:rPr>
              <a:t>AWS Redshift served as the central data warehouse for storing the Yelp data in a structured and optimized format.</a:t>
            </a:r>
          </a:p>
        </p:txBody>
      </p:sp>
      <p:sp>
        <p:nvSpPr>
          <p:cNvPr name="AutoShape 6" id="6"/>
          <p:cNvSpPr/>
          <p:nvPr/>
        </p:nvSpPr>
        <p:spPr>
          <a:xfrm rot="5356542">
            <a:off x="7382187" y="7208810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609307" y="6102457"/>
            <a:ext cx="9271848" cy="2231755"/>
            <a:chOff x="0" y="0"/>
            <a:chExt cx="12362464" cy="2975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62434" cy="2975737"/>
            </a:xfrm>
            <a:custGeom>
              <a:avLst/>
              <a:gdLst/>
              <a:ahLst/>
              <a:cxnLst/>
              <a:rect r="r" b="b" t="t" l="l"/>
              <a:pathLst>
                <a:path h="2975737" w="12362434">
                  <a:moveTo>
                    <a:pt x="12362434" y="0"/>
                  </a:moveTo>
                  <a:lnTo>
                    <a:pt x="0" y="0"/>
                  </a:lnTo>
                  <a:lnTo>
                    <a:pt x="0" y="2975737"/>
                  </a:lnTo>
                  <a:lnTo>
                    <a:pt x="12362434" y="2975737"/>
                  </a:lnTo>
                  <a:close/>
                </a:path>
              </a:pathLst>
            </a:custGeom>
            <a:solidFill>
              <a:srgbClr val="45B4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362464" cy="2975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 Bold"/>
                </a:rPr>
                <a:t>Daily batches of processed data from S3 were loaded into Redshift for analytical queries.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356542">
            <a:off x="7382187" y="4479535"/>
            <a:ext cx="2260511" cy="0"/>
          </a:xfrm>
          <a:prstGeom prst="line">
            <a:avLst/>
          </a:prstGeom>
          <a:ln cap="rnd" w="19050">
            <a:solidFill>
              <a:srgbClr val="2A77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782738" y="3097725"/>
            <a:ext cx="8687719" cy="1849162"/>
            <a:chOff x="0" y="0"/>
            <a:chExt cx="11583626" cy="246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83670" cy="2465578"/>
            </a:xfrm>
            <a:custGeom>
              <a:avLst/>
              <a:gdLst/>
              <a:ahLst/>
              <a:cxnLst/>
              <a:rect r="r" b="b" t="t" l="l"/>
              <a:pathLst>
                <a:path h="2465578" w="11583670">
                  <a:moveTo>
                    <a:pt x="0" y="0"/>
                  </a:moveTo>
                  <a:lnTo>
                    <a:pt x="11583670" y="0"/>
                  </a:lnTo>
                  <a:lnTo>
                    <a:pt x="11583670" y="2465578"/>
                  </a:lnTo>
                  <a:lnTo>
                    <a:pt x="0" y="2465578"/>
                  </a:lnTo>
                  <a:close/>
                </a:path>
              </a:pathLst>
            </a:custGeom>
            <a:solidFill>
              <a:srgbClr val="ED7D3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36300" y="975300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FFFF00"/>
                </a:solidFill>
                <a:latin typeface="Archivo Black Bold"/>
              </a:rPr>
              <a:t>Analytical Dashboard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82734" y="2958238"/>
            <a:ext cx="8687719" cy="2185262"/>
            <a:chOff x="0" y="0"/>
            <a:chExt cx="11583626" cy="29136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83670" cy="2913634"/>
            </a:xfrm>
            <a:custGeom>
              <a:avLst/>
              <a:gdLst/>
              <a:ahLst/>
              <a:cxnLst/>
              <a:rect r="r" b="b" t="t" l="l"/>
              <a:pathLst>
                <a:path h="2913634" w="11583670">
                  <a:moveTo>
                    <a:pt x="11583670" y="0"/>
                  </a:moveTo>
                  <a:lnTo>
                    <a:pt x="0" y="0"/>
                  </a:lnTo>
                  <a:lnTo>
                    <a:pt x="0" y="2913634"/>
                  </a:lnTo>
                  <a:lnTo>
                    <a:pt x="11583670" y="2913634"/>
                  </a:lnTo>
                  <a:close/>
                </a:path>
              </a:pathLst>
            </a:custGeom>
            <a:solidFill>
              <a:srgbClr val="C59B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583626" cy="294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</a:rPr>
                <a:t>Power BI was utilized for data visualization, creating interactive dashboards and reports.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5355629">
            <a:off x="7501185" y="4041346"/>
            <a:ext cx="2214021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5338" y="3090921"/>
            <a:ext cx="3824208" cy="3824208"/>
          </a:xfrm>
          <a:custGeom>
            <a:avLst/>
            <a:gdLst/>
            <a:ahLst/>
            <a:cxnLst/>
            <a:rect r="r" b="b" t="t" l="l"/>
            <a:pathLst>
              <a:path h="3824208" w="3824208">
                <a:moveTo>
                  <a:pt x="0" y="0"/>
                </a:moveTo>
                <a:lnTo>
                  <a:pt x="3824209" y="0"/>
                </a:lnTo>
                <a:lnTo>
                  <a:pt x="3824209" y="3824208"/>
                </a:lnTo>
                <a:lnTo>
                  <a:pt x="0" y="3824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6300" y="789319"/>
            <a:ext cx="16215400" cy="84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FFFF00"/>
                </a:solidFill>
                <a:latin typeface="Archivo Black Bold"/>
              </a:rPr>
              <a:t>Analytical Dashboard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67375" y="2916649"/>
            <a:ext cx="8883386" cy="197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</a:rPr>
              <a:t>Power BI was utilized for data visualization, creating interactive dashboards and reports.</a:t>
            </a:r>
          </a:p>
        </p:txBody>
      </p:sp>
      <p:sp>
        <p:nvSpPr>
          <p:cNvPr name="AutoShape 5" id="5"/>
          <p:cNvSpPr/>
          <p:nvPr/>
        </p:nvSpPr>
        <p:spPr>
          <a:xfrm rot="5355629">
            <a:off x="7663917" y="3918307"/>
            <a:ext cx="2214021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5338" y="3090921"/>
            <a:ext cx="3824208" cy="3824208"/>
          </a:xfrm>
          <a:custGeom>
            <a:avLst/>
            <a:gdLst/>
            <a:ahLst/>
            <a:cxnLst/>
            <a:rect r="r" b="b" t="t" l="l"/>
            <a:pathLst>
              <a:path h="3824208" w="3824208">
                <a:moveTo>
                  <a:pt x="0" y="0"/>
                </a:moveTo>
                <a:lnTo>
                  <a:pt x="3824209" y="0"/>
                </a:lnTo>
                <a:lnTo>
                  <a:pt x="3824209" y="3824208"/>
                </a:lnTo>
                <a:lnTo>
                  <a:pt x="0" y="3824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45470" y="5961984"/>
            <a:ext cx="8687719" cy="1849162"/>
            <a:chOff x="0" y="0"/>
            <a:chExt cx="11583626" cy="246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83670" cy="2465578"/>
            </a:xfrm>
            <a:custGeom>
              <a:avLst/>
              <a:gdLst/>
              <a:ahLst/>
              <a:cxnLst/>
              <a:rect r="r" b="b" t="t" l="l"/>
              <a:pathLst>
                <a:path h="2465578" w="11583670">
                  <a:moveTo>
                    <a:pt x="0" y="0"/>
                  </a:moveTo>
                  <a:lnTo>
                    <a:pt x="11583670" y="0"/>
                  </a:lnTo>
                  <a:lnTo>
                    <a:pt x="11583670" y="2465578"/>
                  </a:lnTo>
                  <a:lnTo>
                    <a:pt x="0" y="2465578"/>
                  </a:lnTo>
                  <a:close/>
                </a:path>
              </a:pathLst>
            </a:custGeom>
            <a:solidFill>
              <a:srgbClr val="FFFF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45470" y="5961984"/>
            <a:ext cx="8687719" cy="2185262"/>
            <a:chOff x="0" y="0"/>
            <a:chExt cx="11583626" cy="2913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83670" cy="2913634"/>
            </a:xfrm>
            <a:custGeom>
              <a:avLst/>
              <a:gdLst/>
              <a:ahLst/>
              <a:cxnLst/>
              <a:rect r="r" b="b" t="t" l="l"/>
              <a:pathLst>
                <a:path h="2913634" w="11583670">
                  <a:moveTo>
                    <a:pt x="11583670" y="0"/>
                  </a:moveTo>
                  <a:lnTo>
                    <a:pt x="0" y="0"/>
                  </a:lnTo>
                  <a:lnTo>
                    <a:pt x="0" y="2913634"/>
                  </a:lnTo>
                  <a:lnTo>
                    <a:pt x="11583670" y="2913634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583626" cy="294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</a:rPr>
                <a:t>Direct queries were made to Redshift to pull the latest data for analytical  visualization and analysis.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5355629">
            <a:off x="7663917" y="6905605"/>
            <a:ext cx="2214021" cy="0"/>
          </a:xfrm>
          <a:prstGeom prst="line">
            <a:avLst/>
          </a:prstGeom>
          <a:ln cap="rnd" w="19050">
            <a:solidFill>
              <a:srgbClr val="ED7D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18" r="0" b="-2018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8298684" y="1265958"/>
            <a:ext cx="3031992" cy="2640309"/>
            <a:chOff x="0" y="0"/>
            <a:chExt cx="4042656" cy="3520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5467724" y="1265958"/>
            <a:ext cx="3031992" cy="2640309"/>
            <a:chOff x="0" y="0"/>
            <a:chExt cx="4042656" cy="35204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6939117" y="3825754"/>
            <a:ext cx="3031992" cy="2640309"/>
            <a:chOff x="0" y="0"/>
            <a:chExt cx="4042656" cy="35204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4129362" y="3823344"/>
            <a:ext cx="3031992" cy="2640309"/>
            <a:chOff x="0" y="0"/>
            <a:chExt cx="4042656" cy="35204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8298684" y="6380729"/>
            <a:ext cx="3031992" cy="2640309"/>
            <a:chOff x="0" y="0"/>
            <a:chExt cx="4042656" cy="35204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994446" y="7027275"/>
            <a:ext cx="1640469" cy="138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3400" spc="31">
                <a:solidFill>
                  <a:srgbClr val="000000"/>
                </a:solidFill>
                <a:latin typeface="TT Rounds Condensed Bold"/>
              </a:rPr>
              <a:t>Change Data Capture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5467724" y="6380729"/>
            <a:ext cx="3031992" cy="2640309"/>
            <a:chOff x="0" y="0"/>
            <a:chExt cx="4042656" cy="3520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4017264" cy="3495040"/>
            </a:xfrm>
            <a:custGeom>
              <a:avLst/>
              <a:gdLst/>
              <a:ahLst/>
              <a:cxnLst/>
              <a:rect r="r" b="b" t="t" l="l"/>
              <a:pathLst>
                <a:path h="3495040" w="4017264">
                  <a:moveTo>
                    <a:pt x="0" y="1747520"/>
                  </a:moveTo>
                  <a:lnTo>
                    <a:pt x="874522" y="0"/>
                  </a:lnTo>
                  <a:lnTo>
                    <a:pt x="3142742" y="0"/>
                  </a:lnTo>
                  <a:lnTo>
                    <a:pt x="4017264" y="1747520"/>
                  </a:lnTo>
                  <a:lnTo>
                    <a:pt x="3142742" y="3495040"/>
                  </a:lnTo>
                  <a:lnTo>
                    <a:pt x="874522" y="3495040"/>
                  </a:lnTo>
                  <a:close/>
                </a:path>
              </a:pathLst>
            </a:custGeom>
            <a:solidFill>
              <a:srgbClr val="FFCA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381" y="0"/>
              <a:ext cx="4043426" cy="3520440"/>
            </a:xfrm>
            <a:custGeom>
              <a:avLst/>
              <a:gdLst/>
              <a:ahLst/>
              <a:cxnLst/>
              <a:rect r="r" b="b" t="t" l="l"/>
              <a:pathLst>
                <a:path h="3520440" w="4043426">
                  <a:moveTo>
                    <a:pt x="1778" y="1754505"/>
                  </a:moveTo>
                  <a:lnTo>
                    <a:pt x="876300" y="6985"/>
                  </a:lnTo>
                  <a:cubicBezTo>
                    <a:pt x="878459" y="2667"/>
                    <a:pt x="882904" y="0"/>
                    <a:pt x="887603" y="0"/>
                  </a:cubicBezTo>
                  <a:lnTo>
                    <a:pt x="3155823" y="0"/>
                  </a:lnTo>
                  <a:cubicBezTo>
                    <a:pt x="3160649" y="0"/>
                    <a:pt x="3164967" y="2667"/>
                    <a:pt x="3167126" y="6985"/>
                  </a:cubicBezTo>
                  <a:lnTo>
                    <a:pt x="4041648" y="1754505"/>
                  </a:lnTo>
                  <a:cubicBezTo>
                    <a:pt x="4043426" y="1758061"/>
                    <a:pt x="4043426" y="1762252"/>
                    <a:pt x="4041648" y="1765935"/>
                  </a:cubicBezTo>
                  <a:lnTo>
                    <a:pt x="3167126" y="3513455"/>
                  </a:lnTo>
                  <a:cubicBezTo>
                    <a:pt x="3164967" y="3517773"/>
                    <a:pt x="3160522" y="3520440"/>
                    <a:pt x="3155823" y="3520440"/>
                  </a:cubicBezTo>
                  <a:lnTo>
                    <a:pt x="887603" y="3520440"/>
                  </a:lnTo>
                  <a:cubicBezTo>
                    <a:pt x="882777" y="3520440"/>
                    <a:pt x="878459" y="3517773"/>
                    <a:pt x="876300" y="3513455"/>
                  </a:cubicBezTo>
                  <a:lnTo>
                    <a:pt x="1778" y="1765935"/>
                  </a:lnTo>
                  <a:cubicBezTo>
                    <a:pt x="0" y="1762379"/>
                    <a:pt x="0" y="1758188"/>
                    <a:pt x="1778" y="1754505"/>
                  </a:cubicBezTo>
                  <a:moveTo>
                    <a:pt x="24511" y="1765935"/>
                  </a:moveTo>
                  <a:lnTo>
                    <a:pt x="13081" y="1760220"/>
                  </a:lnTo>
                  <a:lnTo>
                    <a:pt x="24384" y="1754505"/>
                  </a:lnTo>
                  <a:lnTo>
                    <a:pt x="898906" y="3502025"/>
                  </a:lnTo>
                  <a:lnTo>
                    <a:pt x="887603" y="3507740"/>
                  </a:lnTo>
                  <a:lnTo>
                    <a:pt x="887603" y="3495040"/>
                  </a:lnTo>
                  <a:lnTo>
                    <a:pt x="3155823" y="3495040"/>
                  </a:lnTo>
                  <a:lnTo>
                    <a:pt x="3155823" y="3507740"/>
                  </a:lnTo>
                  <a:lnTo>
                    <a:pt x="3144520" y="3502025"/>
                  </a:lnTo>
                  <a:lnTo>
                    <a:pt x="4019042" y="1754505"/>
                  </a:lnTo>
                  <a:lnTo>
                    <a:pt x="4030345" y="1760220"/>
                  </a:lnTo>
                  <a:lnTo>
                    <a:pt x="4019042" y="1765935"/>
                  </a:lnTo>
                  <a:lnTo>
                    <a:pt x="3144393" y="18415"/>
                  </a:lnTo>
                  <a:lnTo>
                    <a:pt x="3155696" y="12700"/>
                  </a:lnTo>
                  <a:lnTo>
                    <a:pt x="3155696" y="25400"/>
                  </a:lnTo>
                  <a:lnTo>
                    <a:pt x="887603" y="25400"/>
                  </a:lnTo>
                  <a:lnTo>
                    <a:pt x="887603" y="12700"/>
                  </a:lnTo>
                  <a:lnTo>
                    <a:pt x="898906" y="18415"/>
                  </a:lnTo>
                  <a:lnTo>
                    <a:pt x="24384" y="17659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947241" y="3634608"/>
            <a:ext cx="2624556" cy="3017781"/>
          </a:xfrm>
          <a:custGeom>
            <a:avLst/>
            <a:gdLst/>
            <a:ahLst/>
            <a:cxnLst/>
            <a:rect r="r" b="b" t="t" l="l"/>
            <a:pathLst>
              <a:path h="3017781" w="2624556">
                <a:moveTo>
                  <a:pt x="0" y="0"/>
                </a:moveTo>
                <a:lnTo>
                  <a:pt x="2624556" y="0"/>
                </a:lnTo>
                <a:lnTo>
                  <a:pt x="2624556" y="3017781"/>
                </a:lnTo>
                <a:lnTo>
                  <a:pt x="0" y="301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366816" y="4711954"/>
            <a:ext cx="200238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 Bold"/>
              </a:rPr>
              <a:t>Scalable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62882" y="1977031"/>
            <a:ext cx="244167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 Bold"/>
              </a:rPr>
              <a:t>Daily Batch Processing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46010" y="4721479"/>
            <a:ext cx="186289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32">
                <a:solidFill>
                  <a:srgbClr val="000000"/>
                </a:solidFill>
                <a:latin typeface="TT Rounds Condensed Bold"/>
              </a:rPr>
              <a:t>Flexible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7008" y="6960600"/>
            <a:ext cx="256686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Arimo Bold"/>
              </a:rPr>
              <a:t>Data Visualization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93725" y="4721479"/>
            <a:ext cx="2088825" cy="70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FF0000"/>
                </a:solidFill>
                <a:latin typeface="TT Rounds Condensed Bold"/>
              </a:rPr>
              <a:t>Benefits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70268" y="1738906"/>
            <a:ext cx="208882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spc="31">
                <a:solidFill>
                  <a:srgbClr val="000000"/>
                </a:solidFill>
                <a:latin typeface="TT Rounds Condensed Bold"/>
              </a:rPr>
              <a:t>Analytical</a:t>
            </a:r>
            <a:r>
              <a:rPr lang="en-US" sz="3400" spc="31">
                <a:solidFill>
                  <a:srgbClr val="000000"/>
                </a:solidFill>
                <a:latin typeface="TT Rounds Condensed Bold"/>
              </a:rPr>
              <a:t> Data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2179" y="1943442"/>
            <a:ext cx="5513000" cy="5513000"/>
          </a:xfrm>
          <a:custGeom>
            <a:avLst/>
            <a:gdLst/>
            <a:ahLst/>
            <a:cxnLst/>
            <a:rect r="r" b="b" t="t" l="l"/>
            <a:pathLst>
              <a:path h="5513000" w="5513000">
                <a:moveTo>
                  <a:pt x="0" y="0"/>
                </a:moveTo>
                <a:lnTo>
                  <a:pt x="5513000" y="0"/>
                </a:lnTo>
                <a:lnTo>
                  <a:pt x="5513000" y="5513000"/>
                </a:lnTo>
                <a:lnTo>
                  <a:pt x="0" y="551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5742"/>
            <a:ext cx="824924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spc="39">
                <a:solidFill>
                  <a:srgbClr val="DA7D00"/>
                </a:solidFill>
                <a:latin typeface="TT Rounds Condensed Bold"/>
              </a:rPr>
              <a:t>Impact of Recommendation Systems: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93386"/>
            <a:ext cx="7427874" cy="351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4736" indent="-417368" lvl="1">
              <a:lnSpc>
                <a:spcPts val="9665"/>
              </a:lnSpc>
              <a:buFont typeface="Arial"/>
              <a:buChar char="•"/>
            </a:pPr>
            <a:r>
              <a:rPr lang="en-US" sz="3866" spc="36">
                <a:solidFill>
                  <a:srgbClr val="FFFFFF"/>
                </a:solidFill>
                <a:latin typeface="TT Rounds Condensed"/>
              </a:rPr>
              <a:t>Increased User Engagement</a:t>
            </a:r>
          </a:p>
          <a:p>
            <a:pPr marL="834736" indent="-417368" lvl="1">
              <a:lnSpc>
                <a:spcPts val="9665"/>
              </a:lnSpc>
              <a:buFont typeface="Arial"/>
              <a:buChar char="•"/>
            </a:pPr>
            <a:r>
              <a:rPr lang="en-US" sz="3866" spc="36">
                <a:solidFill>
                  <a:srgbClr val="FFFFFF"/>
                </a:solidFill>
                <a:latin typeface="TT Rounds Condensed"/>
              </a:rPr>
              <a:t>Improved Sales and Conversions</a:t>
            </a:r>
          </a:p>
          <a:p>
            <a:pPr marL="834736" indent="-417368" lvl="1">
              <a:lnSpc>
                <a:spcPts val="9665"/>
              </a:lnSpc>
              <a:buFont typeface="Arial"/>
              <a:buChar char="•"/>
            </a:pPr>
            <a:r>
              <a:rPr lang="en-US" sz="3866" spc="36">
                <a:solidFill>
                  <a:srgbClr val="FFFFFF"/>
                </a:solidFill>
                <a:latin typeface="TT Rounds Condensed"/>
              </a:rPr>
              <a:t>Enhanced Decision-Making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1184" y="2924687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300" y="36328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ED7D31"/>
                </a:solidFill>
                <a:latin typeface="Archivo Black Bold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6300" y="1362211"/>
            <a:ext cx="11436020" cy="866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1" indent="-367031" lvl="1">
              <a:lnSpc>
                <a:spcPts val="6800"/>
              </a:lnSpc>
              <a:buFont typeface="Arial"/>
              <a:buChar char="•"/>
            </a:pPr>
            <a:r>
              <a:rPr lang="en-US" sz="3400" spc="30">
                <a:solidFill>
                  <a:srgbClr val="FFFFFF"/>
                </a:solidFill>
                <a:latin typeface="TT Rounds Condensed Bold"/>
              </a:rPr>
              <a:t>AWS Account: </a:t>
            </a:r>
          </a:p>
          <a:p>
            <a:pPr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pc="28">
                <a:solidFill>
                  <a:srgbClr val="FFFFFF"/>
                </a:solidFill>
                <a:latin typeface="TT Rounds Condensed"/>
              </a:rPr>
              <a:t>Any holder of prepaid payment cards bearing the logos of Visa or Mastercard for electronic payments will be ineffective for use outside.</a:t>
            </a:r>
          </a:p>
          <a:p>
            <a:pPr marL="734061" indent="-367031" lvl="1">
              <a:lnSpc>
                <a:spcPts val="6800"/>
              </a:lnSpc>
              <a:buFont typeface="Arial"/>
              <a:buChar char="•"/>
            </a:pPr>
            <a:r>
              <a:rPr lang="en-US" sz="3400" spc="30">
                <a:solidFill>
                  <a:srgbClr val="FFFFFF"/>
                </a:solidFill>
                <a:latin typeface="TT Rounds Condensed Bold"/>
              </a:rPr>
              <a:t>Service Dependencies: </a:t>
            </a:r>
          </a:p>
          <a:p>
            <a:pPr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pc="28">
                <a:solidFill>
                  <a:srgbClr val="FFFFFF"/>
                </a:solidFill>
                <a:latin typeface="TT Rounds Condensed"/>
              </a:rPr>
              <a:t>Services like Kafka have dependencies on other services (e.g., Zookeeper for Kafka)</a:t>
            </a:r>
          </a:p>
          <a:p>
            <a:pPr>
              <a:lnSpc>
                <a:spcPts val="3840"/>
              </a:lnSpc>
            </a:pPr>
          </a:p>
          <a:p>
            <a:pPr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0">
                <a:solidFill>
                  <a:srgbClr val="FFFFFF"/>
                </a:solidFill>
                <a:latin typeface="TT Rounds Condensed Bold"/>
              </a:rPr>
              <a:t>Spark Dependencies:</a:t>
            </a:r>
          </a:p>
          <a:p>
            <a:pPr algn="just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pc="28">
                <a:solidFill>
                  <a:srgbClr val="FFFFFF"/>
                </a:solidFill>
                <a:latin typeface="TT Rounds Condensed"/>
              </a:rPr>
              <a:t>Ensuring all required JARs are available and compatible is essential for Spark's streaming job. Missing or incompatible JARs can lead to job failures.</a:t>
            </a:r>
          </a:p>
          <a:p>
            <a:pPr algn="just">
              <a:lnSpc>
                <a:spcPts val="3840"/>
              </a:lnSpc>
            </a:pPr>
          </a:p>
          <a:p>
            <a:pPr algn="just" marL="734061" indent="-367031" lvl="1">
              <a:lnSpc>
                <a:spcPts val="4080"/>
              </a:lnSpc>
              <a:buFont typeface="Arial"/>
              <a:buChar char="•"/>
            </a:pPr>
            <a:r>
              <a:rPr lang="en-US" sz="3400" spc="30">
                <a:solidFill>
                  <a:srgbClr val="FFFFFF"/>
                </a:solidFill>
                <a:latin typeface="TT Rounds Condensed Bold"/>
              </a:rPr>
              <a:t>Configuration Challenges:</a:t>
            </a:r>
          </a:p>
          <a:p>
            <a:pPr algn="just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pc="29">
                <a:solidFill>
                  <a:srgbClr val="FFFFFF"/>
                </a:solidFill>
                <a:latin typeface="TT Rounds Condensed"/>
              </a:rPr>
              <a:t>Ensuring environment variables and configurations are correctly set can be tricky.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51106" y="2013135"/>
            <a:ext cx="14146233" cy="7957256"/>
          </a:xfrm>
          <a:prstGeom prst="rect">
            <a:avLst/>
          </a:prstGeom>
        </p:spPr>
      </p:pic>
      <p:sp>
        <p:nvSpPr>
          <p:cNvPr name="TextBox 3" id="3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6300" y="363280"/>
            <a:ext cx="16215400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12">
                <a:solidFill>
                  <a:srgbClr val="ED7D31"/>
                </a:solidFill>
                <a:latin typeface="Archivo Black Bold"/>
              </a:rPr>
              <a:t>Project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" y="1"/>
            <a:ext cx="7825534" cy="5992166"/>
          </a:xfrm>
          <a:custGeom>
            <a:avLst/>
            <a:gdLst/>
            <a:ahLst/>
            <a:cxnLst/>
            <a:rect r="r" b="b" t="t" l="l"/>
            <a:pathLst>
              <a:path h="5992166" w="7825534">
                <a:moveTo>
                  <a:pt x="0" y="0"/>
                </a:moveTo>
                <a:lnTo>
                  <a:pt x="7825535" y="0"/>
                </a:lnTo>
                <a:lnTo>
                  <a:pt x="7825535" y="5992166"/>
                </a:lnTo>
                <a:lnTo>
                  <a:pt x="0" y="599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1899" y="2013248"/>
            <a:ext cx="5102509" cy="213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spc="75">
                <a:solidFill>
                  <a:srgbClr val="000000"/>
                </a:solidFill>
                <a:latin typeface="TT Rounds Condensed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462467" y="3484812"/>
            <a:ext cx="6720051" cy="5992166"/>
          </a:xfrm>
          <a:custGeom>
            <a:avLst/>
            <a:gdLst/>
            <a:ahLst/>
            <a:cxnLst/>
            <a:rect r="r" b="b" t="t" l="l"/>
            <a:pathLst>
              <a:path h="5992166" w="6720051">
                <a:moveTo>
                  <a:pt x="0" y="0"/>
                </a:moveTo>
                <a:lnTo>
                  <a:pt x="6720051" y="0"/>
                </a:lnTo>
                <a:lnTo>
                  <a:pt x="6720051" y="5992166"/>
                </a:lnTo>
                <a:lnTo>
                  <a:pt x="0" y="599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0655" y="6270316"/>
            <a:ext cx="9033816" cy="1687677"/>
            <a:chOff x="0" y="0"/>
            <a:chExt cx="12045088" cy="22502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45062" cy="2250186"/>
            </a:xfrm>
            <a:custGeom>
              <a:avLst/>
              <a:gdLst/>
              <a:ahLst/>
              <a:cxnLst/>
              <a:rect r="r" b="b" t="t" l="l"/>
              <a:pathLst>
                <a:path h="2250186" w="12045062">
                  <a:moveTo>
                    <a:pt x="0" y="375031"/>
                  </a:moveTo>
                  <a:cubicBezTo>
                    <a:pt x="0" y="167894"/>
                    <a:pt x="167894" y="0"/>
                    <a:pt x="375031" y="0"/>
                  </a:cubicBezTo>
                  <a:lnTo>
                    <a:pt x="11670030" y="0"/>
                  </a:lnTo>
                  <a:cubicBezTo>
                    <a:pt x="11877167" y="0"/>
                    <a:pt x="12045062" y="167894"/>
                    <a:pt x="12045062" y="375031"/>
                  </a:cubicBezTo>
                  <a:lnTo>
                    <a:pt x="12045062" y="1875155"/>
                  </a:lnTo>
                  <a:cubicBezTo>
                    <a:pt x="12045062" y="2082292"/>
                    <a:pt x="11877167" y="2250186"/>
                    <a:pt x="11670030" y="2250186"/>
                  </a:cubicBezTo>
                  <a:lnTo>
                    <a:pt x="375031" y="2250186"/>
                  </a:lnTo>
                  <a:cubicBezTo>
                    <a:pt x="167894" y="2250186"/>
                    <a:pt x="0" y="2082292"/>
                    <a:pt x="0" y="1875155"/>
                  </a:cubicBez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045088" cy="2259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20"/>
                </a:lnSpc>
              </a:pPr>
              <a:r>
                <a:rPr lang="en-US" sz="6600" spc="61">
                  <a:solidFill>
                    <a:srgbClr val="000000"/>
                  </a:solidFill>
                  <a:latin typeface="TT Rounds Condensed Bold"/>
                </a:rPr>
                <a:t>Any Questions?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"/>
            <a:ext cx="18288000" cy="6618874"/>
            <a:chOff x="0" y="0"/>
            <a:chExt cx="24384000" cy="882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825103"/>
            </a:xfrm>
            <a:custGeom>
              <a:avLst/>
              <a:gdLst/>
              <a:ahLst/>
              <a:cxnLst/>
              <a:rect r="r" b="b" t="t" l="l"/>
              <a:pathLst>
                <a:path h="882510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825103"/>
                  </a:lnTo>
                  <a:lnTo>
                    <a:pt x="0" y="8825103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4696" y="827943"/>
            <a:ext cx="16498608" cy="6927824"/>
            <a:chOff x="0" y="0"/>
            <a:chExt cx="21998144" cy="92370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98178" cy="9237091"/>
            </a:xfrm>
            <a:custGeom>
              <a:avLst/>
              <a:gdLst/>
              <a:ahLst/>
              <a:cxnLst/>
              <a:rect r="r" b="b" t="t" l="l"/>
              <a:pathLst>
                <a:path h="9237091" w="21998178">
                  <a:moveTo>
                    <a:pt x="0" y="0"/>
                  </a:moveTo>
                  <a:lnTo>
                    <a:pt x="21998178" y="0"/>
                  </a:lnTo>
                  <a:lnTo>
                    <a:pt x="21998178" y="9237091"/>
                  </a:lnTo>
                  <a:lnTo>
                    <a:pt x="0" y="92370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6" id="6"/>
          <p:cNvSpPr/>
          <p:nvPr/>
        </p:nvSpPr>
        <p:spPr>
          <a:xfrm rot="10768539">
            <a:off x="818147" y="9493962"/>
            <a:ext cx="16653445" cy="0"/>
          </a:xfrm>
          <a:prstGeom prst="line">
            <a:avLst/>
          </a:prstGeom>
          <a:ln cap="rnd" w="76200">
            <a:solidFill>
              <a:srgbClr val="EC701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253108" y="4931200"/>
            <a:ext cx="15733600" cy="1687677"/>
            <a:chOff x="0" y="0"/>
            <a:chExt cx="20978134" cy="22502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78115" cy="2250186"/>
            </a:xfrm>
            <a:custGeom>
              <a:avLst/>
              <a:gdLst/>
              <a:ahLst/>
              <a:cxnLst/>
              <a:rect r="r" b="b" t="t" l="l"/>
              <a:pathLst>
                <a:path h="2250186" w="20978115">
                  <a:moveTo>
                    <a:pt x="0" y="375031"/>
                  </a:moveTo>
                  <a:cubicBezTo>
                    <a:pt x="0" y="167894"/>
                    <a:pt x="167894" y="0"/>
                    <a:pt x="375031" y="0"/>
                  </a:cubicBezTo>
                  <a:lnTo>
                    <a:pt x="20603083" y="0"/>
                  </a:lnTo>
                  <a:cubicBezTo>
                    <a:pt x="20810221" y="0"/>
                    <a:pt x="20978115" y="167894"/>
                    <a:pt x="20978115" y="375031"/>
                  </a:cubicBezTo>
                  <a:lnTo>
                    <a:pt x="20978115" y="1875155"/>
                  </a:lnTo>
                  <a:cubicBezTo>
                    <a:pt x="20978115" y="2082292"/>
                    <a:pt x="20810221" y="2250186"/>
                    <a:pt x="20603083" y="2250186"/>
                  </a:cubicBezTo>
                  <a:lnTo>
                    <a:pt x="375031" y="2250186"/>
                  </a:lnTo>
                  <a:cubicBezTo>
                    <a:pt x="167894" y="2250186"/>
                    <a:pt x="0" y="2082292"/>
                    <a:pt x="0" y="1875155"/>
                  </a:cubicBez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0978134" cy="2250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80"/>
                </a:lnSpc>
              </a:pPr>
              <a:r>
                <a:rPr lang="en-US" sz="3900" spc="36">
                  <a:solidFill>
                    <a:srgbClr val="000000"/>
                  </a:solidFill>
                  <a:latin typeface="TT Rounds Condensed Bold"/>
                </a:rPr>
                <a:t>Yelp Business Review Data Pipeline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53108" y="862855"/>
            <a:ext cx="6107310" cy="4114800"/>
          </a:xfrm>
          <a:custGeom>
            <a:avLst/>
            <a:gdLst/>
            <a:ahLst/>
            <a:cxnLst/>
            <a:rect r="r" b="b" t="t" l="l"/>
            <a:pathLst>
              <a:path h="4114800" w="6107310">
                <a:moveTo>
                  <a:pt x="0" y="0"/>
                </a:moveTo>
                <a:lnTo>
                  <a:pt x="6107309" y="0"/>
                </a:lnTo>
                <a:lnTo>
                  <a:pt x="6107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9313" y="1928315"/>
            <a:ext cx="9106604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84">
                <a:solidFill>
                  <a:srgbClr val="FFFFFF"/>
                </a:solidFill>
                <a:latin typeface="TT Rounds Condensed Bold"/>
              </a:rPr>
              <a:t>Business Reviews Case Study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05410" y="5044440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97257" y="5044440"/>
            <a:ext cx="3176265" cy="4390726"/>
            <a:chOff x="0" y="0"/>
            <a:chExt cx="4235020" cy="58543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588697" y="7222957"/>
            <a:ext cx="2993385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Key Components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{&quot;HashCode&quot;:-1699574231,&quot;Placement&quot;:&quot;Footer&quot;,&quot;Top&quot;:523.380066,&quot;Left&quot;:0.0,&quot;SlideWidth&quot;:960,&quot;SlideHeight&quot;:540}"/>
          <p:cNvSpPr txBox="true"/>
          <p:nvPr/>
        </p:nvSpPr>
        <p:spPr>
          <a:xfrm rot="0">
            <a:off x="0" y="9960866"/>
            <a:ext cx="929554" cy="32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1050" spc="9">
                <a:solidFill>
                  <a:srgbClr val="000000"/>
                </a:solidFill>
                <a:latin typeface="TT Rounds Condensed"/>
              </a:rPr>
              <a:t>C2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45618" y="8411576"/>
            <a:ext cx="770163" cy="749271"/>
            <a:chOff x="0" y="0"/>
            <a:chExt cx="1026884" cy="9990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6922" cy="998982"/>
            </a:xfrm>
            <a:custGeom>
              <a:avLst/>
              <a:gdLst/>
              <a:ahLst/>
              <a:cxnLst/>
              <a:rect r="r" b="b" t="t" l="l"/>
              <a:pathLst>
                <a:path h="998982" w="1026922">
                  <a:moveTo>
                    <a:pt x="0" y="499491"/>
                  </a:moveTo>
                  <a:cubicBezTo>
                    <a:pt x="0" y="223647"/>
                    <a:pt x="229870" y="0"/>
                    <a:pt x="513461" y="0"/>
                  </a:cubicBezTo>
                  <a:cubicBezTo>
                    <a:pt x="797052" y="0"/>
                    <a:pt x="1026922" y="223647"/>
                    <a:pt x="1026922" y="499491"/>
                  </a:cubicBezTo>
                  <a:cubicBezTo>
                    <a:pt x="1026922" y="775335"/>
                    <a:pt x="797052" y="998982"/>
                    <a:pt x="513461" y="998982"/>
                  </a:cubicBezTo>
                  <a:cubicBezTo>
                    <a:pt x="229870" y="998982"/>
                    <a:pt x="0" y="775335"/>
                    <a:pt x="0" y="499491"/>
                  </a:cubicBezTo>
                  <a:close/>
                </a:path>
              </a:pathLst>
            </a:custGeom>
            <a:solidFill>
              <a:srgbClr val="E6482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3182" y="8159115"/>
            <a:ext cx="1837962" cy="1268730"/>
            <a:chOff x="0" y="0"/>
            <a:chExt cx="2450616" cy="1691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25192" cy="1666240"/>
            </a:xfrm>
            <a:custGeom>
              <a:avLst/>
              <a:gdLst/>
              <a:ahLst/>
              <a:cxnLst/>
              <a:rect r="r" b="b" t="t" l="l"/>
              <a:pathLst>
                <a:path h="1666240" w="2425192">
                  <a:moveTo>
                    <a:pt x="0" y="833120"/>
                  </a:moveTo>
                  <a:cubicBezTo>
                    <a:pt x="0" y="372999"/>
                    <a:pt x="542925" y="0"/>
                    <a:pt x="1212596" y="0"/>
                  </a:cubicBezTo>
                  <a:cubicBezTo>
                    <a:pt x="1882267" y="0"/>
                    <a:pt x="2425192" y="372999"/>
                    <a:pt x="2425192" y="833120"/>
                  </a:cubicBezTo>
                  <a:cubicBezTo>
                    <a:pt x="2425192" y="1293241"/>
                    <a:pt x="1882267" y="1666240"/>
                    <a:pt x="1212596" y="1666240"/>
                  </a:cubicBezTo>
                  <a:cubicBezTo>
                    <a:pt x="542925" y="1666240"/>
                    <a:pt x="0" y="1293241"/>
                    <a:pt x="0" y="833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0592" cy="1691640"/>
            </a:xfrm>
            <a:custGeom>
              <a:avLst/>
              <a:gdLst/>
              <a:ahLst/>
              <a:cxnLst/>
              <a:rect r="r" b="b" t="t" l="l"/>
              <a:pathLst>
                <a:path h="1691640" w="2450592">
                  <a:moveTo>
                    <a:pt x="0" y="845820"/>
                  </a:moveTo>
                  <a:cubicBezTo>
                    <a:pt x="0" y="374777"/>
                    <a:pt x="553339" y="0"/>
                    <a:pt x="1225296" y="0"/>
                  </a:cubicBezTo>
                  <a:cubicBezTo>
                    <a:pt x="1897253" y="0"/>
                    <a:pt x="2450592" y="374777"/>
                    <a:pt x="2450592" y="845820"/>
                  </a:cubicBezTo>
                  <a:lnTo>
                    <a:pt x="2437892" y="845820"/>
                  </a:lnTo>
                  <a:lnTo>
                    <a:pt x="2450592" y="845820"/>
                  </a:lnTo>
                  <a:cubicBezTo>
                    <a:pt x="2450592" y="1316863"/>
                    <a:pt x="1897253" y="1691640"/>
                    <a:pt x="1225296" y="1691640"/>
                  </a:cubicBezTo>
                  <a:lnTo>
                    <a:pt x="1225296" y="1678940"/>
                  </a:lnTo>
                  <a:lnTo>
                    <a:pt x="1225296" y="1691640"/>
                  </a:lnTo>
                  <a:cubicBezTo>
                    <a:pt x="553339" y="1691640"/>
                    <a:pt x="0" y="1316863"/>
                    <a:pt x="0" y="845820"/>
                  </a:cubicBezTo>
                  <a:lnTo>
                    <a:pt x="12700" y="845820"/>
                  </a:lnTo>
                  <a:lnTo>
                    <a:pt x="25400" y="845820"/>
                  </a:lnTo>
                  <a:lnTo>
                    <a:pt x="12700" y="845820"/>
                  </a:lnTo>
                  <a:lnTo>
                    <a:pt x="0" y="845820"/>
                  </a:lnTo>
                  <a:moveTo>
                    <a:pt x="25400" y="845820"/>
                  </a:moveTo>
                  <a:cubicBezTo>
                    <a:pt x="25400" y="852805"/>
                    <a:pt x="19685" y="858520"/>
                    <a:pt x="12700" y="858520"/>
                  </a:cubicBezTo>
                  <a:cubicBezTo>
                    <a:pt x="5715" y="858520"/>
                    <a:pt x="0" y="852805"/>
                    <a:pt x="0" y="845820"/>
                  </a:cubicBezTo>
                  <a:cubicBezTo>
                    <a:pt x="0" y="838835"/>
                    <a:pt x="5715" y="833120"/>
                    <a:pt x="12700" y="833120"/>
                  </a:cubicBezTo>
                  <a:cubicBezTo>
                    <a:pt x="19685" y="833120"/>
                    <a:pt x="25400" y="838835"/>
                    <a:pt x="25400" y="845820"/>
                  </a:cubicBezTo>
                  <a:cubicBezTo>
                    <a:pt x="25400" y="1295019"/>
                    <a:pt x="557911" y="1666240"/>
                    <a:pt x="1225296" y="1666240"/>
                  </a:cubicBezTo>
                  <a:cubicBezTo>
                    <a:pt x="1892681" y="1666240"/>
                    <a:pt x="2425192" y="1295019"/>
                    <a:pt x="2425192" y="845820"/>
                  </a:cubicBezTo>
                  <a:cubicBezTo>
                    <a:pt x="2425192" y="396621"/>
                    <a:pt x="1892808" y="25400"/>
                    <a:pt x="1225296" y="25400"/>
                  </a:cubicBezTo>
                  <a:lnTo>
                    <a:pt x="1225296" y="12700"/>
                  </a:lnTo>
                  <a:lnTo>
                    <a:pt x="1225296" y="25400"/>
                  </a:lnTo>
                  <a:cubicBezTo>
                    <a:pt x="557911" y="25400"/>
                    <a:pt x="25400" y="396621"/>
                    <a:pt x="25400" y="8458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90087" y="5027593"/>
            <a:ext cx="3176265" cy="3192134"/>
            <a:chOff x="0" y="0"/>
            <a:chExt cx="4235020" cy="4256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938955" y="5029447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122668"/>
            <a:ext cx="4921772" cy="4921772"/>
          </a:xfrm>
          <a:custGeom>
            <a:avLst/>
            <a:gdLst/>
            <a:ahLst/>
            <a:cxnLst/>
            <a:rect r="r" b="b" t="t" l="l"/>
            <a:pathLst>
              <a:path h="4921772" w="4921772">
                <a:moveTo>
                  <a:pt x="0" y="0"/>
                </a:moveTo>
                <a:lnTo>
                  <a:pt x="4921772" y="0"/>
                </a:lnTo>
                <a:lnTo>
                  <a:pt x="4921772" y="4921772"/>
                </a:lnTo>
                <a:lnTo>
                  <a:pt x="0" y="492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80782" y="471152"/>
            <a:ext cx="4672349" cy="4672348"/>
            <a:chOff x="0" y="0"/>
            <a:chExt cx="6229798" cy="62297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07744" y="5080"/>
              <a:ext cx="4722241" cy="3236849"/>
            </a:xfrm>
            <a:custGeom>
              <a:avLst/>
              <a:gdLst/>
              <a:ahLst/>
              <a:cxnLst/>
              <a:rect r="r" b="b" t="t" l="l"/>
              <a:pathLst>
                <a:path h="3236849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3704590" y="3236849"/>
                  </a:moveTo>
                  <a:lnTo>
                    <a:pt x="2942590" y="3236849"/>
                  </a:lnTo>
                  <a:cubicBezTo>
                    <a:pt x="2872486" y="3236849"/>
                    <a:pt x="2815590" y="3179953"/>
                    <a:pt x="2815590" y="3109849"/>
                  </a:cubicBezTo>
                  <a:cubicBezTo>
                    <a:pt x="2815590" y="3039745"/>
                    <a:pt x="2872486" y="2982849"/>
                    <a:pt x="2942590" y="2982849"/>
                  </a:cubicBezTo>
                  <a:lnTo>
                    <a:pt x="3704590" y="2982849"/>
                  </a:lnTo>
                  <a:cubicBezTo>
                    <a:pt x="3774694" y="2982849"/>
                    <a:pt x="3831590" y="3039745"/>
                    <a:pt x="3831590" y="3109849"/>
                  </a:cubicBezTo>
                  <a:cubicBezTo>
                    <a:pt x="3831590" y="3179953"/>
                    <a:pt x="3774694" y="3236849"/>
                    <a:pt x="3704590" y="3236849"/>
                  </a:cubicBezTo>
                  <a:close/>
                  <a:moveTo>
                    <a:pt x="1926590" y="3236849"/>
                  </a:moveTo>
                  <a:lnTo>
                    <a:pt x="1607185" y="3236849"/>
                  </a:lnTo>
                  <a:cubicBezTo>
                    <a:pt x="1561211" y="3236849"/>
                    <a:pt x="1518920" y="3212084"/>
                    <a:pt x="1496441" y="3171952"/>
                  </a:cubicBezTo>
                  <a:lnTo>
                    <a:pt x="1279906" y="2785999"/>
                  </a:lnTo>
                  <a:cubicBezTo>
                    <a:pt x="1245616" y="2724785"/>
                    <a:pt x="1267333" y="2647442"/>
                    <a:pt x="1328547" y="2613152"/>
                  </a:cubicBezTo>
                  <a:cubicBezTo>
                    <a:pt x="1389761" y="2578862"/>
                    <a:pt x="1467104" y="2600579"/>
                    <a:pt x="1501394" y="2661793"/>
                  </a:cubicBezTo>
                  <a:lnTo>
                    <a:pt x="1717929" y="3047746"/>
                  </a:lnTo>
                  <a:lnTo>
                    <a:pt x="1607185" y="3109849"/>
                  </a:lnTo>
                  <a:lnTo>
                    <a:pt x="1607185" y="2982849"/>
                  </a:lnTo>
                  <a:lnTo>
                    <a:pt x="1926590" y="2982849"/>
                  </a:lnTo>
                  <a:cubicBezTo>
                    <a:pt x="1996694" y="2982849"/>
                    <a:pt x="2053590" y="3039745"/>
                    <a:pt x="2053590" y="3109849"/>
                  </a:cubicBezTo>
                  <a:cubicBezTo>
                    <a:pt x="2053590" y="3179953"/>
                    <a:pt x="1996694" y="3236849"/>
                    <a:pt x="1926590" y="3236849"/>
                  </a:cubicBezTo>
                  <a:close/>
                  <a:moveTo>
                    <a:pt x="782574" y="1900047"/>
                  </a:moveTo>
                  <a:lnTo>
                    <a:pt x="409575" y="1235583"/>
                  </a:lnTo>
                  <a:cubicBezTo>
                    <a:pt x="375285" y="1174369"/>
                    <a:pt x="397002" y="1097026"/>
                    <a:pt x="458216" y="1062736"/>
                  </a:cubicBezTo>
                  <a:cubicBezTo>
                    <a:pt x="519430" y="1028446"/>
                    <a:pt x="596773" y="1050163"/>
                    <a:pt x="631063" y="1111377"/>
                  </a:cubicBezTo>
                  <a:lnTo>
                    <a:pt x="1004062" y="1775841"/>
                  </a:lnTo>
                  <a:cubicBezTo>
                    <a:pt x="1038352" y="1837055"/>
                    <a:pt x="1016635" y="1914398"/>
                    <a:pt x="955421" y="1948688"/>
                  </a:cubicBezTo>
                  <a:cubicBezTo>
                    <a:pt x="894207" y="1982978"/>
                    <a:pt x="816864" y="1961261"/>
                    <a:pt x="782574" y="1900047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07744" y="5080"/>
              <a:ext cx="4722241" cy="3113913"/>
            </a:xfrm>
            <a:custGeom>
              <a:avLst/>
              <a:gdLst/>
              <a:ahLst/>
              <a:cxnLst/>
              <a:rect r="r" b="b" t="t" l="l"/>
              <a:pathLst>
                <a:path h="3113913" w="4722241">
                  <a:moveTo>
                    <a:pt x="1867281" y="5842"/>
                  </a:moveTo>
                  <a:cubicBezTo>
                    <a:pt x="2129917" y="27813"/>
                    <a:pt x="2390267" y="83185"/>
                    <a:pt x="2641981" y="171831"/>
                  </a:cubicBezTo>
                  <a:cubicBezTo>
                    <a:pt x="2708148" y="195072"/>
                    <a:pt x="2742819" y="267716"/>
                    <a:pt x="2719578" y="333756"/>
                  </a:cubicBezTo>
                  <a:cubicBezTo>
                    <a:pt x="2696337" y="399796"/>
                    <a:pt x="2623693" y="434594"/>
                    <a:pt x="2557653" y="411353"/>
                  </a:cubicBezTo>
                  <a:cubicBezTo>
                    <a:pt x="2326640" y="329946"/>
                    <a:pt x="2087372" y="279146"/>
                    <a:pt x="1846199" y="258953"/>
                  </a:cubicBezTo>
                  <a:cubicBezTo>
                    <a:pt x="1776349" y="253111"/>
                    <a:pt x="1724406" y="191643"/>
                    <a:pt x="1730248" y="121793"/>
                  </a:cubicBezTo>
                  <a:cubicBezTo>
                    <a:pt x="1736090" y="51943"/>
                    <a:pt x="1797431" y="0"/>
                    <a:pt x="1867281" y="5842"/>
                  </a:cubicBezTo>
                  <a:close/>
                  <a:moveTo>
                    <a:pt x="3562731" y="685292"/>
                  </a:moveTo>
                  <a:cubicBezTo>
                    <a:pt x="3770630" y="852932"/>
                    <a:pt x="3954526" y="1045464"/>
                    <a:pt x="4111117" y="1257046"/>
                  </a:cubicBezTo>
                  <a:cubicBezTo>
                    <a:pt x="4152773" y="1313434"/>
                    <a:pt x="4140962" y="1392936"/>
                    <a:pt x="4084574" y="1434719"/>
                  </a:cubicBezTo>
                  <a:cubicBezTo>
                    <a:pt x="4028186" y="1476502"/>
                    <a:pt x="3948684" y="1464564"/>
                    <a:pt x="3906901" y="1408176"/>
                  </a:cubicBezTo>
                  <a:cubicBezTo>
                    <a:pt x="3763137" y="1213866"/>
                    <a:pt x="3594227" y="1037082"/>
                    <a:pt x="3403346" y="883158"/>
                  </a:cubicBezTo>
                  <a:cubicBezTo>
                    <a:pt x="3348736" y="839089"/>
                    <a:pt x="3340227" y="759206"/>
                    <a:pt x="3384169" y="704596"/>
                  </a:cubicBezTo>
                  <a:cubicBezTo>
                    <a:pt x="3428111" y="649986"/>
                    <a:pt x="3508121" y="641477"/>
                    <a:pt x="3562731" y="685419"/>
                  </a:cubicBezTo>
                  <a:close/>
                  <a:moveTo>
                    <a:pt x="4585716" y="2197989"/>
                  </a:moveTo>
                  <a:cubicBezTo>
                    <a:pt x="4662551" y="2448687"/>
                    <a:pt x="4708144" y="2710815"/>
                    <a:pt x="4719320" y="2978785"/>
                  </a:cubicBezTo>
                  <a:cubicBezTo>
                    <a:pt x="4722241" y="3048889"/>
                    <a:pt x="4667885" y="3108071"/>
                    <a:pt x="4597781" y="3110992"/>
                  </a:cubicBezTo>
                  <a:cubicBezTo>
                    <a:pt x="4527677" y="3113913"/>
                    <a:pt x="4468495" y="3059557"/>
                    <a:pt x="4465574" y="2989453"/>
                  </a:cubicBezTo>
                  <a:cubicBezTo>
                    <a:pt x="4455287" y="2743327"/>
                    <a:pt x="4413377" y="2502662"/>
                    <a:pt x="4342892" y="2272411"/>
                  </a:cubicBezTo>
                  <a:cubicBezTo>
                    <a:pt x="4322318" y="2205355"/>
                    <a:pt x="4360037" y="2134362"/>
                    <a:pt x="4427093" y="2113788"/>
                  </a:cubicBezTo>
                  <a:cubicBezTo>
                    <a:pt x="4494149" y="2093214"/>
                    <a:pt x="4565142" y="2130933"/>
                    <a:pt x="4585716" y="2197989"/>
                  </a:cubicBezTo>
                  <a:close/>
                  <a:moveTo>
                    <a:pt x="77470" y="396494"/>
                  </a:moveTo>
                  <a:cubicBezTo>
                    <a:pt x="79121" y="395478"/>
                    <a:pt x="80899" y="394462"/>
                    <a:pt x="82677" y="393446"/>
                  </a:cubicBezTo>
                  <a:cubicBezTo>
                    <a:pt x="316992" y="262001"/>
                    <a:pt x="563880" y="163068"/>
                    <a:pt x="817245" y="96647"/>
                  </a:cubicBezTo>
                  <a:cubicBezTo>
                    <a:pt x="885063" y="78867"/>
                    <a:pt x="954532" y="119507"/>
                    <a:pt x="972312" y="187325"/>
                  </a:cubicBezTo>
                  <a:cubicBezTo>
                    <a:pt x="990092" y="255143"/>
                    <a:pt x="949452" y="324612"/>
                    <a:pt x="881634" y="342392"/>
                  </a:cubicBezTo>
                  <a:cubicBezTo>
                    <a:pt x="648970" y="403352"/>
                    <a:pt x="422148" y="494157"/>
                    <a:pt x="207010" y="615061"/>
                  </a:cubicBezTo>
                  <a:lnTo>
                    <a:pt x="144907" y="504317"/>
                  </a:lnTo>
                  <a:lnTo>
                    <a:pt x="212217" y="612013"/>
                  </a:lnTo>
                  <a:cubicBezTo>
                    <a:pt x="152781" y="649224"/>
                    <a:pt x="74422" y="631063"/>
                    <a:pt x="37211" y="571627"/>
                  </a:cubicBezTo>
                  <a:cubicBezTo>
                    <a:pt x="0" y="512191"/>
                    <a:pt x="18161" y="433832"/>
                    <a:pt x="77597" y="396621"/>
                  </a:cubicBez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86454" y="1953626"/>
            <a:ext cx="5461002" cy="6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7196">
                <a:solidFill>
                  <a:srgbClr val="FFFFFF"/>
                </a:solidFill>
                <a:latin typeface="Arimo Bold"/>
              </a:rPr>
              <a:t>Agenda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497254" y="5013689"/>
            <a:ext cx="3176265" cy="3192134"/>
            <a:chOff x="0" y="0"/>
            <a:chExt cx="4235020" cy="42561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35069" cy="4256151"/>
            </a:xfrm>
            <a:custGeom>
              <a:avLst/>
              <a:gdLst/>
              <a:ahLst/>
              <a:cxnLst/>
              <a:rect r="r" b="b" t="t" l="l"/>
              <a:pathLst>
                <a:path h="4256151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4256151"/>
                  </a:lnTo>
                  <a:lnTo>
                    <a:pt x="0" y="4256151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497257" y="5044440"/>
            <a:ext cx="3176265" cy="4390726"/>
            <a:chOff x="0" y="0"/>
            <a:chExt cx="4235020" cy="58543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588697" y="7222957"/>
            <a:ext cx="2993385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Key Components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346125" y="5004164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79603" y="5037118"/>
            <a:ext cx="3176265" cy="4390726"/>
            <a:chOff x="0" y="0"/>
            <a:chExt cx="4235020" cy="58543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35069" cy="5854319"/>
            </a:xfrm>
            <a:custGeom>
              <a:avLst/>
              <a:gdLst/>
              <a:ahLst/>
              <a:cxnLst/>
              <a:rect r="r" b="b" t="t" l="l"/>
              <a:pathLst>
                <a:path h="5854319" w="4235069">
                  <a:moveTo>
                    <a:pt x="0" y="0"/>
                  </a:moveTo>
                  <a:lnTo>
                    <a:pt x="4235069" y="0"/>
                  </a:lnTo>
                  <a:lnTo>
                    <a:pt x="4235069" y="5854319"/>
                  </a:lnTo>
                  <a:lnTo>
                    <a:pt x="0" y="5854319"/>
                  </a:lnTo>
                  <a:close/>
                </a:path>
              </a:pathLst>
            </a:custGeom>
            <a:solidFill>
              <a:srgbClr val="F7C6A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54278" y="5027593"/>
            <a:ext cx="3478530" cy="2503170"/>
          </a:xfrm>
          <a:custGeom>
            <a:avLst/>
            <a:gdLst/>
            <a:ahLst/>
            <a:cxnLst/>
            <a:rect r="r" b="b" t="t" l="l"/>
            <a:pathLst>
              <a:path h="2503170" w="3478530">
                <a:moveTo>
                  <a:pt x="0" y="0"/>
                </a:moveTo>
                <a:lnTo>
                  <a:pt x="3478530" y="0"/>
                </a:lnTo>
                <a:lnTo>
                  <a:pt x="3478530" y="2503170"/>
                </a:lnTo>
                <a:lnTo>
                  <a:pt x="0" y="2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92409" y="7571737"/>
            <a:ext cx="3139434" cy="90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</a:rPr>
              <a:t>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796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2988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19087" y="5291849"/>
            <a:ext cx="162814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 Bold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DAF2alI6fT8</dc:identifier>
  <dcterms:modified xsi:type="dcterms:W3CDTF">2011-08-01T06:04:30Z</dcterms:modified>
  <cp:revision>1</cp:revision>
  <dc:title>Project Presentation.pptx</dc:title>
</cp:coreProperties>
</file>